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325" r:id="rId2"/>
    <p:sldId id="326" r:id="rId3"/>
    <p:sldId id="258" r:id="rId4"/>
    <p:sldId id="259" r:id="rId5"/>
    <p:sldId id="321" r:id="rId6"/>
    <p:sldId id="261" r:id="rId7"/>
    <p:sldId id="309" r:id="rId8"/>
    <p:sldId id="310" r:id="rId9"/>
    <p:sldId id="311" r:id="rId10"/>
    <p:sldId id="312" r:id="rId11"/>
    <p:sldId id="322" r:id="rId12"/>
    <p:sldId id="313" r:id="rId13"/>
    <p:sldId id="314" r:id="rId14"/>
    <p:sldId id="315" r:id="rId15"/>
    <p:sldId id="317" r:id="rId16"/>
    <p:sldId id="318" r:id="rId17"/>
    <p:sldId id="324" r:id="rId18"/>
    <p:sldId id="320"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FFFF66"/>
    <a:srgbClr val="66FF66"/>
    <a:srgbClr val="CCFFCC"/>
    <a:srgbClr val="99FF66"/>
    <a:srgbClr val="CCFF99"/>
    <a:srgbClr val="FFCC66"/>
    <a:srgbClr val="FFFF99"/>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2815" autoAdjust="0"/>
  </p:normalViewPr>
  <p:slideViewPr>
    <p:cSldViewPr snapToGrid="0">
      <p:cViewPr varScale="1">
        <p:scale>
          <a:sx n="85" d="100"/>
          <a:sy n="85" d="100"/>
        </p:scale>
        <p:origin x="498"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214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646A7-25BD-4D93-877C-C919AF8CC36E}"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kumimoji="1" lang="ja-JP" altLang="en-US"/>
        </a:p>
      </dgm:t>
    </dgm:pt>
    <dgm:pt modelId="{579A65B9-F52B-4BC2-9E48-9692B9F4727F}">
      <dgm:prSet phldrT="[テキスト]" custT="1"/>
      <dgm:spPr>
        <a:xfrm>
          <a:off x="2994749" y="-161721"/>
          <a:ext cx="3083756" cy="2216165"/>
        </a:xfrm>
        <a:prstGeom prst="ellipse">
          <a:avLst/>
        </a:prstGeom>
        <a:solidFill>
          <a:srgbClr val="FF9999"/>
        </a:solidFill>
        <a:ln>
          <a:noFill/>
        </a:ln>
        <a:effectLst>
          <a:outerShdw blurRad="57150" dist="19050" dir="5400000" algn="ctr" rotWithShape="0">
            <a:srgbClr val="000000">
              <a:alpha val="63000"/>
            </a:srgbClr>
          </a:outerShdw>
        </a:effectLst>
      </dgm:spPr>
      <dgm:t>
        <a:bodyPr/>
        <a:lstStyle/>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道徳科の評価って</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8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評価編</a:t>
          </a:r>
          <a:endParaRPr kumimoji="1" lang="ja-JP" altLang="en-US" sz="28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3F25BF9E-22F1-49ED-AF5D-E8F91103A282}" type="parTrans" cxnId="{A3910F55-1653-4913-B62C-AB28207F5C8B}">
      <dgm:prSet/>
      <dgm:spPr/>
      <dgm:t>
        <a:bodyPr/>
        <a:lstStyle/>
        <a:p>
          <a:endParaRPr kumimoji="1" lang="ja-JP" altLang="en-US" sz="1600"/>
        </a:p>
      </dgm:t>
    </dgm:pt>
    <dgm:pt modelId="{43DB1006-74EA-4E66-AD88-C243C472408B}" type="sibTrans" cxnId="{A3910F55-1653-4913-B62C-AB28207F5C8B}">
      <dgm:prSet/>
      <dgm:spPr>
        <a:xfrm>
          <a:off x="1066467" y="429734"/>
          <a:ext cx="4300087" cy="4300087"/>
        </a:xfrm>
        <a:prstGeom prst="blockArc">
          <a:avLst>
            <a:gd name="adj1" fmla="val 18536694"/>
            <a:gd name="adj2" fmla="val 2817695"/>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6CD851D1-F95D-474D-AE29-BAE868DE460E}">
      <dgm:prSet phldrT="[テキスト]" custT="1"/>
      <dgm:spPr>
        <a:xfrm>
          <a:off x="3107981" y="3006709"/>
          <a:ext cx="3083756" cy="2216165"/>
        </a:xfrm>
        <a:prstGeom prst="ellipse">
          <a:avLst/>
        </a:prstGeom>
        <a:solidFill>
          <a:srgbClr val="99FF99"/>
        </a:solidFill>
        <a:ln>
          <a:noFill/>
        </a:ln>
        <a:effectLst>
          <a:outerShdw blurRad="57150" dist="19050" dir="5400000" algn="ctr" rotWithShape="0">
            <a:srgbClr val="000000">
              <a:alpha val="63000"/>
            </a:srgbClr>
          </a:outerShdw>
        </a:effectLst>
      </dgm:spPr>
      <dgm:t>
        <a:bodyPr/>
        <a:lstStyle/>
        <a:p>
          <a:r>
            <a:rPr kumimoji="1" lang="ja-JP" altLang="en-US" sz="1600" u="none" baseline="0" dirty="0">
              <a:solidFill>
                <a:sysClr val="windowText" lastClr="000000"/>
              </a:solidFill>
              <a:latin typeface="BIZ UDPゴシック" panose="020B0400000000000000" pitchFamily="50" charset="-128"/>
              <a:ea typeface="BIZ UDPゴシック" panose="020B0400000000000000" pitchFamily="50" charset="-128"/>
              <a:cs typeface="+mn-cs"/>
            </a:rPr>
            <a:t>道徳科の授業づくり</a:t>
          </a:r>
          <a:endParaRPr kumimoji="1" lang="en-US" altLang="ja-JP" sz="1600" u="none"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u="none" baseline="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u="none"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4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授業づくり</a:t>
          </a:r>
          <a:r>
            <a:rPr kumimoji="1" lang="ja-JP" altLang="en-US" sz="24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編</a:t>
          </a:r>
          <a:endParaRPr kumimoji="1" lang="ja-JP" altLang="en-US" sz="24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0BAF6C70-3225-42E4-86C7-DB077CE3EA8E}" type="parTrans" cxnId="{B3CE7363-6F64-4282-8828-76E96CC4C05A}">
      <dgm:prSet/>
      <dgm:spPr/>
      <dgm:t>
        <a:bodyPr/>
        <a:lstStyle/>
        <a:p>
          <a:endParaRPr kumimoji="1" lang="ja-JP" altLang="en-US" sz="1600"/>
        </a:p>
      </dgm:t>
    </dgm:pt>
    <dgm:pt modelId="{4CF6A269-5542-49B1-B5AF-724B6AC09835}" type="sibTrans" cxnId="{B3CE7363-6F64-4282-8828-76E96CC4C05A}">
      <dgm:prSet/>
      <dgm:spPr>
        <a:xfrm>
          <a:off x="1376763" y="190062"/>
          <a:ext cx="4300087" cy="4300087"/>
        </a:xfrm>
        <a:prstGeom prst="blockArc">
          <a:avLst>
            <a:gd name="adj1" fmla="val 3460419"/>
            <a:gd name="adj2" fmla="val 10036160"/>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D54BE9E1-E82B-484E-A33F-4546DE845558}">
      <dgm:prSet phldrT="[テキスト]" custT="1"/>
      <dgm:spPr>
        <a:xfrm>
          <a:off x="-63622" y="1694836"/>
          <a:ext cx="3083756" cy="2216165"/>
        </a:xfrm>
        <a:prstGeom prst="ellipse">
          <a:avLst/>
        </a:prstGeom>
        <a:solidFill>
          <a:srgbClr val="FFFF66"/>
        </a:solidFill>
        <a:ln>
          <a:noFill/>
        </a:ln>
        <a:effectLst>
          <a:outerShdw blurRad="57150" dist="19050" dir="5400000" algn="ctr" rotWithShape="0">
            <a:srgbClr val="000000">
              <a:alpha val="63000"/>
            </a:srgbClr>
          </a:outerShdw>
        </a:effectLst>
      </dgm:spPr>
      <dgm:t>
        <a:bodyPr/>
        <a:lstStyle/>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そもそも</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道徳科って何？</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8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理論編</a:t>
          </a:r>
          <a:endParaRPr kumimoji="1" lang="ja-JP" altLang="en-US" sz="28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73002317-FD20-454A-98E9-A65D67818CB0}" type="parTrans" cxnId="{886085F0-344C-4138-BF8F-E98F02C3B7BB}">
      <dgm:prSet/>
      <dgm:spPr/>
      <dgm:t>
        <a:bodyPr/>
        <a:lstStyle/>
        <a:p>
          <a:endParaRPr kumimoji="1" lang="ja-JP" altLang="en-US" sz="1600"/>
        </a:p>
      </dgm:t>
    </dgm:pt>
    <dgm:pt modelId="{B4BDF078-2F99-46B1-AB68-EA8630F961A5}" type="sibTrans" cxnId="{886085F0-344C-4138-BF8F-E98F02C3B7BB}">
      <dgm:prSet/>
      <dgm:spPr>
        <a:xfrm>
          <a:off x="1428356" y="665156"/>
          <a:ext cx="4300087" cy="4300087"/>
        </a:xfrm>
        <a:prstGeom prst="blockArc">
          <a:avLst>
            <a:gd name="adj1" fmla="val 10820102"/>
            <a:gd name="adj2" fmla="val 17828759"/>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979A118C-5285-4490-A5CA-69BA5EE0D5D5}">
      <dgm:prSet phldrT="[テキスト]" custT="1"/>
      <dgm:spPr>
        <a:xfrm>
          <a:off x="2424220" y="1450780"/>
          <a:ext cx="2835073" cy="1978694"/>
        </a:xfrm>
        <a:prstGeom prst="ellipse">
          <a:avLst/>
        </a:prstGeom>
        <a:noFill/>
        <a:ln>
          <a:noFill/>
        </a:ln>
        <a:effectLst/>
      </dgm:spPr>
      <dgm:t>
        <a:bodyPr/>
        <a:lstStyle/>
        <a:p>
          <a:r>
            <a:rPr kumimoji="1" lang="ja-JP" altLang="en-US" sz="1400" dirty="0">
              <a:solidFill>
                <a:sysClr val="window" lastClr="FFFFFF"/>
              </a:solidFill>
              <a:latin typeface="BIZ UDPゴシック" panose="020B0400000000000000" pitchFamily="50" charset="-128"/>
              <a:ea typeface="BIZ UDPゴシック" panose="020B0400000000000000" pitchFamily="50" charset="-128"/>
              <a:cs typeface="+mn-cs"/>
            </a:rPr>
            <a:t>こんな悩み</a:t>
          </a:r>
          <a:endParaRPr kumimoji="1" lang="en-US" altLang="ja-JP" sz="1400" dirty="0">
            <a:solidFill>
              <a:sysClr val="window" lastClr="FFFFFF"/>
            </a:solidFill>
            <a:latin typeface="BIZ UDPゴシック" panose="020B0400000000000000" pitchFamily="50" charset="-128"/>
            <a:ea typeface="BIZ UDPゴシック" panose="020B0400000000000000" pitchFamily="50" charset="-128"/>
            <a:cs typeface="+mn-cs"/>
          </a:endParaRPr>
        </a:p>
        <a:p>
          <a:r>
            <a:rPr kumimoji="1" lang="ja-JP" altLang="en-US" sz="1400" dirty="0">
              <a:solidFill>
                <a:sysClr val="window" lastClr="FFFFFF"/>
              </a:solidFill>
              <a:latin typeface="BIZ UDPゴシック" panose="020B0400000000000000" pitchFamily="50" charset="-128"/>
              <a:ea typeface="BIZ UDPゴシック" panose="020B0400000000000000" pitchFamily="50" charset="-128"/>
              <a:cs typeface="+mn-cs"/>
            </a:rPr>
            <a:t>ありませんか？</a:t>
          </a:r>
        </a:p>
      </dgm:t>
    </dgm:pt>
    <dgm:pt modelId="{C7526C70-40E8-4352-893F-3970B0ACAE1A}" type="sibTrans" cxnId="{2C86F8EF-11DE-42C9-B745-D92A6A88CEC6}">
      <dgm:prSet/>
      <dgm:spPr/>
      <dgm:t>
        <a:bodyPr/>
        <a:lstStyle/>
        <a:p>
          <a:endParaRPr kumimoji="1" lang="ja-JP" altLang="en-US" sz="1600"/>
        </a:p>
      </dgm:t>
    </dgm:pt>
    <dgm:pt modelId="{4172D207-EB20-455E-A6C2-E83CF44C8A7B}" type="parTrans" cxnId="{2C86F8EF-11DE-42C9-B745-D92A6A88CEC6}">
      <dgm:prSet/>
      <dgm:spPr/>
      <dgm:t>
        <a:bodyPr/>
        <a:lstStyle/>
        <a:p>
          <a:endParaRPr kumimoji="1" lang="ja-JP" altLang="en-US" sz="1600"/>
        </a:p>
      </dgm:t>
    </dgm:pt>
    <dgm:pt modelId="{9DE9AB63-6804-4D4A-A4CE-BCD95D6F4E6B}" type="pres">
      <dgm:prSet presAssocID="{764646A7-25BD-4D93-877C-C919AF8CC36E}" presName="Name0" presStyleCnt="0">
        <dgm:presLayoutVars>
          <dgm:chMax val="1"/>
          <dgm:dir/>
          <dgm:animLvl val="ctr"/>
          <dgm:resizeHandles val="exact"/>
        </dgm:presLayoutVars>
      </dgm:prSet>
      <dgm:spPr/>
      <dgm:t>
        <a:bodyPr/>
        <a:lstStyle/>
        <a:p>
          <a:endParaRPr kumimoji="1" lang="ja-JP" altLang="en-US"/>
        </a:p>
      </dgm:t>
    </dgm:pt>
    <dgm:pt modelId="{A4B92CD6-DDB1-4A81-BDDB-2F5D615BE380}" type="pres">
      <dgm:prSet presAssocID="{979A118C-5285-4490-A5CA-69BA5EE0D5D5}" presName="centerShape" presStyleLbl="node0" presStyleIdx="0" presStyleCnt="1" custScaleX="143280" custScaleY="61634" custLinFactNeighborX="-23475" custLinFactNeighborY="16638"/>
      <dgm:spPr/>
      <dgm:t>
        <a:bodyPr/>
        <a:lstStyle/>
        <a:p>
          <a:endParaRPr kumimoji="1" lang="ja-JP" altLang="en-US"/>
        </a:p>
      </dgm:t>
    </dgm:pt>
    <dgm:pt modelId="{4663D112-B3E8-4B59-BE68-47A13C60F6EE}" type="pres">
      <dgm:prSet presAssocID="{579A65B9-F52B-4BC2-9E48-9692B9F4727F}" presName="node" presStyleLbl="node1" presStyleIdx="0" presStyleCnt="3" custScaleX="207929" custScaleY="103965" custRadScaleRad="99431" custRadScaleInc="-243">
        <dgm:presLayoutVars>
          <dgm:bulletEnabled val="1"/>
        </dgm:presLayoutVars>
      </dgm:prSet>
      <dgm:spPr/>
      <dgm:t>
        <a:bodyPr/>
        <a:lstStyle/>
        <a:p>
          <a:endParaRPr kumimoji="1" lang="ja-JP" altLang="en-US"/>
        </a:p>
      </dgm:t>
    </dgm:pt>
    <dgm:pt modelId="{E0C5FD15-C39E-4946-A82C-C17317A23B0F}" type="pres">
      <dgm:prSet presAssocID="{579A65B9-F52B-4BC2-9E48-9692B9F4727F}" presName="dummy" presStyleCnt="0"/>
      <dgm:spPr/>
    </dgm:pt>
    <dgm:pt modelId="{5B0FADC1-8412-4E1A-B076-0153E1BAE3A1}" type="pres">
      <dgm:prSet presAssocID="{43DB1006-74EA-4E66-AD88-C243C472408B}" presName="sibTrans" presStyleLbl="sibTrans2D1" presStyleIdx="0" presStyleCnt="3" custScaleX="56789" custScaleY="34775" custLinFactNeighborX="47" custLinFactNeighborY="-36007"/>
      <dgm:spPr/>
      <dgm:t>
        <a:bodyPr/>
        <a:lstStyle/>
        <a:p>
          <a:endParaRPr kumimoji="1" lang="ja-JP" altLang="en-US"/>
        </a:p>
      </dgm:t>
    </dgm:pt>
    <dgm:pt modelId="{947A6959-3F5A-4037-B1BC-02AF8B816753}" type="pres">
      <dgm:prSet presAssocID="{6CD851D1-F95D-474D-AE29-BAE868DE460E}" presName="node" presStyleLbl="node1" presStyleIdx="1" presStyleCnt="3" custScaleX="207929" custScaleY="103965" custRadScaleRad="133469" custRadScaleInc="-145185">
        <dgm:presLayoutVars>
          <dgm:bulletEnabled val="1"/>
        </dgm:presLayoutVars>
      </dgm:prSet>
      <dgm:spPr/>
      <dgm:t>
        <a:bodyPr/>
        <a:lstStyle/>
        <a:p>
          <a:endParaRPr kumimoji="1" lang="ja-JP" altLang="en-US"/>
        </a:p>
      </dgm:t>
    </dgm:pt>
    <dgm:pt modelId="{E30FF637-047A-479F-84C7-6E52D9C9A128}" type="pres">
      <dgm:prSet presAssocID="{6CD851D1-F95D-474D-AE29-BAE868DE460E}" presName="dummy" presStyleCnt="0"/>
      <dgm:spPr/>
    </dgm:pt>
    <dgm:pt modelId="{A3BB8C6C-70FA-4C5C-924C-95EE1C6EFAA2}" type="pres">
      <dgm:prSet presAssocID="{4CF6A269-5542-49B1-B5AF-724B6AC09835}" presName="sibTrans" presStyleLbl="sibTrans2D1" presStyleIdx="1" presStyleCnt="3" custAng="20834689" custScaleX="90739" custScaleY="41235" custLinFactNeighborX="14787" custLinFactNeighborY="-13670"/>
      <dgm:spPr/>
      <dgm:t>
        <a:bodyPr/>
        <a:lstStyle/>
        <a:p>
          <a:endParaRPr kumimoji="1" lang="ja-JP" altLang="en-US"/>
        </a:p>
      </dgm:t>
    </dgm:pt>
    <dgm:pt modelId="{5A3D5AF7-F570-4EF4-AE69-815973387BB0}" type="pres">
      <dgm:prSet presAssocID="{D54BE9E1-E82B-484E-A33F-4546DE845558}" presName="node" presStyleLbl="node1" presStyleIdx="2" presStyleCnt="3" custScaleX="207929" custScaleY="103965" custRadScaleRad="131132" custRadScaleInc="142968">
        <dgm:presLayoutVars>
          <dgm:bulletEnabled val="1"/>
        </dgm:presLayoutVars>
      </dgm:prSet>
      <dgm:spPr/>
      <dgm:t>
        <a:bodyPr/>
        <a:lstStyle/>
        <a:p>
          <a:endParaRPr kumimoji="1" lang="ja-JP" altLang="en-US"/>
        </a:p>
      </dgm:t>
    </dgm:pt>
    <dgm:pt modelId="{D266077F-1240-4BC2-BF80-750A8D1FD344}" type="pres">
      <dgm:prSet presAssocID="{D54BE9E1-E82B-484E-A33F-4546DE845558}" presName="dummy" presStyleCnt="0"/>
      <dgm:spPr/>
    </dgm:pt>
    <dgm:pt modelId="{9D941C52-3614-452A-962B-E1C60F25F9A1}" type="pres">
      <dgm:prSet presAssocID="{B4BDF078-2F99-46B1-AB68-EA8630F961A5}" presName="sibTrans" presStyleLbl="sibTrans2D1" presStyleIdx="2" presStyleCnt="3" custAng="21107160" custScaleX="44901" custScaleY="32969" custLinFactNeighborX="-8505" custLinFactNeighborY="-36495"/>
      <dgm:spPr/>
      <dgm:t>
        <a:bodyPr/>
        <a:lstStyle/>
        <a:p>
          <a:endParaRPr kumimoji="1" lang="ja-JP" altLang="en-US"/>
        </a:p>
      </dgm:t>
    </dgm:pt>
  </dgm:ptLst>
  <dgm:cxnLst>
    <dgm:cxn modelId="{886085F0-344C-4138-BF8F-E98F02C3B7BB}" srcId="{979A118C-5285-4490-A5CA-69BA5EE0D5D5}" destId="{D54BE9E1-E82B-484E-A33F-4546DE845558}" srcOrd="2" destOrd="0" parTransId="{73002317-FD20-454A-98E9-A65D67818CB0}" sibTransId="{B4BDF078-2F99-46B1-AB68-EA8630F961A5}"/>
    <dgm:cxn modelId="{1B28CB54-EB56-4C43-8D04-7DCC39084E9E}" type="presOf" srcId="{B4BDF078-2F99-46B1-AB68-EA8630F961A5}" destId="{9D941C52-3614-452A-962B-E1C60F25F9A1}" srcOrd="0" destOrd="0" presId="urn:microsoft.com/office/officeart/2005/8/layout/radial6"/>
    <dgm:cxn modelId="{2C86F8EF-11DE-42C9-B745-D92A6A88CEC6}" srcId="{764646A7-25BD-4D93-877C-C919AF8CC36E}" destId="{979A118C-5285-4490-A5CA-69BA5EE0D5D5}" srcOrd="0" destOrd="0" parTransId="{4172D207-EB20-455E-A6C2-E83CF44C8A7B}" sibTransId="{C7526C70-40E8-4352-893F-3970B0ACAE1A}"/>
    <dgm:cxn modelId="{E2E1A55A-D3A3-4092-B266-4DFCF0D15717}" type="presOf" srcId="{6CD851D1-F95D-474D-AE29-BAE868DE460E}" destId="{947A6959-3F5A-4037-B1BC-02AF8B816753}" srcOrd="0" destOrd="0" presId="urn:microsoft.com/office/officeart/2005/8/layout/radial6"/>
    <dgm:cxn modelId="{8CBE0BE3-8D55-4201-BD77-E257D439A0AF}" type="presOf" srcId="{4CF6A269-5542-49B1-B5AF-724B6AC09835}" destId="{A3BB8C6C-70FA-4C5C-924C-95EE1C6EFAA2}" srcOrd="0" destOrd="0" presId="urn:microsoft.com/office/officeart/2005/8/layout/radial6"/>
    <dgm:cxn modelId="{A3910F55-1653-4913-B62C-AB28207F5C8B}" srcId="{979A118C-5285-4490-A5CA-69BA5EE0D5D5}" destId="{579A65B9-F52B-4BC2-9E48-9692B9F4727F}" srcOrd="0" destOrd="0" parTransId="{3F25BF9E-22F1-49ED-AF5D-E8F91103A282}" sibTransId="{43DB1006-74EA-4E66-AD88-C243C472408B}"/>
    <dgm:cxn modelId="{AFB58E4D-682B-4B74-9399-1FDC4A86A80C}" type="presOf" srcId="{979A118C-5285-4490-A5CA-69BA5EE0D5D5}" destId="{A4B92CD6-DDB1-4A81-BDDB-2F5D615BE380}" srcOrd="0" destOrd="0" presId="urn:microsoft.com/office/officeart/2005/8/layout/radial6"/>
    <dgm:cxn modelId="{2EC84522-DB5A-4C92-B5BC-099BDBD2196E}" type="presOf" srcId="{D54BE9E1-E82B-484E-A33F-4546DE845558}" destId="{5A3D5AF7-F570-4EF4-AE69-815973387BB0}" srcOrd="0" destOrd="0" presId="urn:microsoft.com/office/officeart/2005/8/layout/radial6"/>
    <dgm:cxn modelId="{A0BCF0E0-24A6-4469-846A-4B385934607B}" type="presOf" srcId="{764646A7-25BD-4D93-877C-C919AF8CC36E}" destId="{9DE9AB63-6804-4D4A-A4CE-BCD95D6F4E6B}" srcOrd="0" destOrd="0" presId="urn:microsoft.com/office/officeart/2005/8/layout/radial6"/>
    <dgm:cxn modelId="{B3CE7363-6F64-4282-8828-76E96CC4C05A}" srcId="{979A118C-5285-4490-A5CA-69BA5EE0D5D5}" destId="{6CD851D1-F95D-474D-AE29-BAE868DE460E}" srcOrd="1" destOrd="0" parTransId="{0BAF6C70-3225-42E4-86C7-DB077CE3EA8E}" sibTransId="{4CF6A269-5542-49B1-B5AF-724B6AC09835}"/>
    <dgm:cxn modelId="{2E766F44-8244-4195-9A62-EB8FC1BB705D}" type="presOf" srcId="{579A65B9-F52B-4BC2-9E48-9692B9F4727F}" destId="{4663D112-B3E8-4B59-BE68-47A13C60F6EE}" srcOrd="0" destOrd="0" presId="urn:microsoft.com/office/officeart/2005/8/layout/radial6"/>
    <dgm:cxn modelId="{FACCF97F-B171-4871-A4AB-242F028DAFC3}" type="presOf" srcId="{43DB1006-74EA-4E66-AD88-C243C472408B}" destId="{5B0FADC1-8412-4E1A-B076-0153E1BAE3A1}" srcOrd="0" destOrd="0" presId="urn:microsoft.com/office/officeart/2005/8/layout/radial6"/>
    <dgm:cxn modelId="{5BF1651A-8CF9-467F-9E3D-A5545BE93D2A}" type="presParOf" srcId="{9DE9AB63-6804-4D4A-A4CE-BCD95D6F4E6B}" destId="{A4B92CD6-DDB1-4A81-BDDB-2F5D615BE380}" srcOrd="0" destOrd="0" presId="urn:microsoft.com/office/officeart/2005/8/layout/radial6"/>
    <dgm:cxn modelId="{AFEFAE0F-C19A-4BDA-9530-BD890B8FDCD3}" type="presParOf" srcId="{9DE9AB63-6804-4D4A-A4CE-BCD95D6F4E6B}" destId="{4663D112-B3E8-4B59-BE68-47A13C60F6EE}" srcOrd="1" destOrd="0" presId="urn:microsoft.com/office/officeart/2005/8/layout/radial6"/>
    <dgm:cxn modelId="{BAC2D6EB-C531-4617-9D41-20259D062E67}" type="presParOf" srcId="{9DE9AB63-6804-4D4A-A4CE-BCD95D6F4E6B}" destId="{E0C5FD15-C39E-4946-A82C-C17317A23B0F}" srcOrd="2" destOrd="0" presId="urn:microsoft.com/office/officeart/2005/8/layout/radial6"/>
    <dgm:cxn modelId="{F175D469-21C2-4668-BC9B-49EA00BDF7CE}" type="presParOf" srcId="{9DE9AB63-6804-4D4A-A4CE-BCD95D6F4E6B}" destId="{5B0FADC1-8412-4E1A-B076-0153E1BAE3A1}" srcOrd="3" destOrd="0" presId="urn:microsoft.com/office/officeart/2005/8/layout/radial6"/>
    <dgm:cxn modelId="{18645742-2D42-4B5B-819C-024797FF00A5}" type="presParOf" srcId="{9DE9AB63-6804-4D4A-A4CE-BCD95D6F4E6B}" destId="{947A6959-3F5A-4037-B1BC-02AF8B816753}" srcOrd="4" destOrd="0" presId="urn:microsoft.com/office/officeart/2005/8/layout/radial6"/>
    <dgm:cxn modelId="{C9524E92-7C9F-433B-817A-A4C2407FD1E3}" type="presParOf" srcId="{9DE9AB63-6804-4D4A-A4CE-BCD95D6F4E6B}" destId="{E30FF637-047A-479F-84C7-6E52D9C9A128}" srcOrd="5" destOrd="0" presId="urn:microsoft.com/office/officeart/2005/8/layout/radial6"/>
    <dgm:cxn modelId="{E37C776D-E421-4A7F-85C5-051796BB376E}" type="presParOf" srcId="{9DE9AB63-6804-4D4A-A4CE-BCD95D6F4E6B}" destId="{A3BB8C6C-70FA-4C5C-924C-95EE1C6EFAA2}" srcOrd="6" destOrd="0" presId="urn:microsoft.com/office/officeart/2005/8/layout/radial6"/>
    <dgm:cxn modelId="{9605DF16-C23B-45A9-B88D-8783CF2C6C86}" type="presParOf" srcId="{9DE9AB63-6804-4D4A-A4CE-BCD95D6F4E6B}" destId="{5A3D5AF7-F570-4EF4-AE69-815973387BB0}" srcOrd="7" destOrd="0" presId="urn:microsoft.com/office/officeart/2005/8/layout/radial6"/>
    <dgm:cxn modelId="{113D9F78-6930-4DB9-BBEF-3B2A447C4B4B}" type="presParOf" srcId="{9DE9AB63-6804-4D4A-A4CE-BCD95D6F4E6B}" destId="{D266077F-1240-4BC2-BF80-750A8D1FD344}" srcOrd="8" destOrd="0" presId="urn:microsoft.com/office/officeart/2005/8/layout/radial6"/>
    <dgm:cxn modelId="{86B9FADF-8EBC-402B-AD3D-94E64B6FA1AB}" type="presParOf" srcId="{9DE9AB63-6804-4D4A-A4CE-BCD95D6F4E6B}" destId="{9D941C52-3614-452A-962B-E1C60F25F9A1}" srcOrd="9"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41C52-3614-452A-962B-E1C60F25F9A1}">
      <dsp:nvSpPr>
        <dsp:cNvPr id="0" name=""/>
        <dsp:cNvSpPr/>
      </dsp:nvSpPr>
      <dsp:spPr>
        <a:xfrm rot="21107160">
          <a:off x="2268202" y="483222"/>
          <a:ext cx="2192050" cy="1609534"/>
        </a:xfrm>
        <a:prstGeom prst="blockArc">
          <a:avLst>
            <a:gd name="adj1" fmla="val 10820102"/>
            <a:gd name="adj2" fmla="val 17828759"/>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3BB8C6C-70FA-4C5C-924C-95EE1C6EFAA2}">
      <dsp:nvSpPr>
        <dsp:cNvPr id="0" name=""/>
        <dsp:cNvSpPr/>
      </dsp:nvSpPr>
      <dsp:spPr>
        <a:xfrm rot="20834689">
          <a:off x="2837278" y="-229594"/>
          <a:ext cx="5174684" cy="2351558"/>
        </a:xfrm>
        <a:prstGeom prst="blockArc">
          <a:avLst>
            <a:gd name="adj1" fmla="val 3460419"/>
            <a:gd name="adj2" fmla="val 10036160"/>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0FADC1-8412-4E1A-B076-0153E1BAE3A1}">
      <dsp:nvSpPr>
        <dsp:cNvPr id="0" name=""/>
        <dsp:cNvSpPr/>
      </dsp:nvSpPr>
      <dsp:spPr>
        <a:xfrm>
          <a:off x="4029838" y="439148"/>
          <a:ext cx="2772417" cy="1697702"/>
        </a:xfrm>
        <a:prstGeom prst="blockArc">
          <a:avLst>
            <a:gd name="adj1" fmla="val 18536694"/>
            <a:gd name="adj2" fmla="val 2817695"/>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B92CD6-DDB1-4A81-BDDB-2F5D615BE380}">
      <dsp:nvSpPr>
        <dsp:cNvPr id="0" name=""/>
        <dsp:cNvSpPr/>
      </dsp:nvSpPr>
      <dsp:spPr>
        <a:xfrm>
          <a:off x="1837857" y="3289403"/>
          <a:ext cx="3221370" cy="1385719"/>
        </a:xfrm>
        <a:prstGeom prst="ellipse">
          <a:avLst/>
        </a:prstGeom>
        <a:noFill/>
        <a:ln>
          <a:noFill/>
        </a:ln>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solidFill>
                <a:sysClr val="window" lastClr="FFFFFF"/>
              </a:solidFill>
              <a:latin typeface="BIZ UDPゴシック" panose="020B0400000000000000" pitchFamily="50" charset="-128"/>
              <a:ea typeface="BIZ UDPゴシック" panose="020B0400000000000000" pitchFamily="50" charset="-128"/>
              <a:cs typeface="+mn-cs"/>
            </a:rPr>
            <a:t>こんな悩み</a:t>
          </a:r>
          <a:endParaRPr kumimoji="1" lang="en-US" altLang="ja-JP" sz="1400" kern="1200" dirty="0">
            <a:solidFill>
              <a:sysClr val="window" lastClr="FFFFFF"/>
            </a:solidFill>
            <a:latin typeface="BIZ UDPゴシック" panose="020B0400000000000000" pitchFamily="50" charset="-128"/>
            <a:ea typeface="BIZ UDPゴシック" panose="020B0400000000000000" pitchFamily="50" charset="-128"/>
            <a:cs typeface="+mn-cs"/>
          </a:endParaRPr>
        </a:p>
        <a:p>
          <a:pPr lvl="0" algn="ctr" defTabSz="622300">
            <a:lnSpc>
              <a:spcPct val="90000"/>
            </a:lnSpc>
            <a:spcBef>
              <a:spcPct val="0"/>
            </a:spcBef>
            <a:spcAft>
              <a:spcPct val="35000"/>
            </a:spcAft>
          </a:pPr>
          <a:r>
            <a:rPr kumimoji="1" lang="ja-JP" altLang="en-US" sz="1400" kern="1200" dirty="0">
              <a:solidFill>
                <a:sysClr val="window" lastClr="FFFFFF"/>
              </a:solidFill>
              <a:latin typeface="BIZ UDPゴシック" panose="020B0400000000000000" pitchFamily="50" charset="-128"/>
              <a:ea typeface="BIZ UDPゴシック" panose="020B0400000000000000" pitchFamily="50" charset="-128"/>
              <a:cs typeface="+mn-cs"/>
            </a:rPr>
            <a:t>ありませんか？</a:t>
          </a:r>
        </a:p>
      </dsp:txBody>
      <dsp:txXfrm>
        <a:off x="2309616" y="3492337"/>
        <a:ext cx="2277852" cy="979851"/>
      </dsp:txXfrm>
    </dsp:sp>
    <dsp:sp modelId="{4663D112-B3E8-4B59-BE68-47A13C60F6EE}">
      <dsp:nvSpPr>
        <dsp:cNvPr id="0" name=""/>
        <dsp:cNvSpPr/>
      </dsp:nvSpPr>
      <dsp:spPr>
        <a:xfrm>
          <a:off x="2927754" y="-5"/>
          <a:ext cx="3272413" cy="1636214"/>
        </a:xfrm>
        <a:prstGeom prst="ellipse">
          <a:avLst/>
        </a:prstGeom>
        <a:solidFill>
          <a:srgbClr val="FF99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道徳科の評価って</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28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評価編</a:t>
          </a:r>
          <a:endParaRPr kumimoji="1" lang="ja-JP" altLang="en-US" sz="28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3406988" y="239613"/>
        <a:ext cx="2313945" cy="1156978"/>
      </dsp:txXfrm>
    </dsp:sp>
    <dsp:sp modelId="{947A6959-3F5A-4037-B1BC-02AF8B816753}">
      <dsp:nvSpPr>
        <dsp:cNvPr id="0" name=""/>
        <dsp:cNvSpPr/>
      </dsp:nvSpPr>
      <dsp:spPr>
        <a:xfrm>
          <a:off x="5739678" y="873105"/>
          <a:ext cx="3272413" cy="1636214"/>
        </a:xfrm>
        <a:prstGeom prst="ellipse">
          <a:avLst/>
        </a:prstGeom>
        <a:solidFill>
          <a:srgbClr val="99FF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rPr>
            <a:t>道徳科の授業づくり</a:t>
          </a:r>
          <a:endParaRPr kumimoji="1" lang="en-US" altLang="ja-JP" sz="16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711200">
            <a:lnSpc>
              <a:spcPct val="90000"/>
            </a:lnSpc>
            <a:spcBef>
              <a:spcPct val="0"/>
            </a:spcBef>
            <a:spcAft>
              <a:spcPct val="35000"/>
            </a:spcAft>
          </a:pPr>
          <a:r>
            <a:rPr kumimoji="1" lang="ja-JP" altLang="en-US" sz="18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711200">
            <a:lnSpc>
              <a:spcPct val="90000"/>
            </a:lnSpc>
            <a:spcBef>
              <a:spcPct val="0"/>
            </a:spcBef>
            <a:spcAft>
              <a:spcPct val="35000"/>
            </a:spcAft>
          </a:pPr>
          <a:r>
            <a:rPr kumimoji="1" lang="ja-JP" altLang="en-US" sz="24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授業づくり</a:t>
          </a:r>
          <a:r>
            <a:rPr kumimoji="1" lang="ja-JP" altLang="en-US" sz="24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編</a:t>
          </a:r>
          <a:endParaRPr kumimoji="1" lang="ja-JP" altLang="en-US" sz="24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6218912" y="1112723"/>
        <a:ext cx="2313945" cy="1156978"/>
      </dsp:txXfrm>
    </dsp:sp>
    <dsp:sp modelId="{5A3D5AF7-F570-4EF4-AE69-815973387BB0}">
      <dsp:nvSpPr>
        <dsp:cNvPr id="0" name=""/>
        <dsp:cNvSpPr/>
      </dsp:nvSpPr>
      <dsp:spPr>
        <a:xfrm>
          <a:off x="150597" y="942201"/>
          <a:ext cx="3272413" cy="1636214"/>
        </a:xfrm>
        <a:prstGeom prst="ellipse">
          <a:avLst/>
        </a:prstGeom>
        <a:solidFill>
          <a:srgbClr val="FFFF6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そもそも</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道徳科って何？</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28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理論編</a:t>
          </a:r>
          <a:endParaRPr kumimoji="1" lang="ja-JP" altLang="en-US" sz="28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629831" y="1181819"/>
        <a:ext cx="2313945" cy="115697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A9F3760-E6A1-4D3C-AE2A-D149C18E2A66}" type="slidenum">
              <a:rPr kumimoji="1" lang="ja-JP" altLang="en-US" smtClean="0"/>
              <a:t>‹#›</a:t>
            </a:fld>
            <a:endParaRPr kumimoji="1" lang="ja-JP" altLang="en-US"/>
          </a:p>
        </p:txBody>
      </p:sp>
      <p:sp>
        <p:nvSpPr>
          <p:cNvPr id="3" name="フッター プレースホルダー 2"/>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r>
              <a:rPr kumimoji="1" lang="ja-JP" altLang="en-US" sz="1000" dirty="0" smtClean="0"/>
              <a:t>道徳科研修プログラム（兵庫県立教育研修所）</a:t>
            </a:r>
            <a:endParaRPr kumimoji="1" lang="ja-JP" altLang="en-US" sz="1000" dirty="0"/>
          </a:p>
        </p:txBody>
      </p:sp>
    </p:spTree>
    <p:extLst>
      <p:ext uri="{BB962C8B-B14F-4D97-AF65-F5344CB8AC3E}">
        <p14:creationId xmlns:p14="http://schemas.microsoft.com/office/powerpoint/2010/main" val="2031545734"/>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F8B20EA-4E0C-4CB4-B708-559ACB61C17F}" type="slidenum">
              <a:rPr kumimoji="1" lang="ja-JP" altLang="en-US" smtClean="0"/>
              <a:t>‹#›</a:t>
            </a:fld>
            <a:endParaRPr kumimoji="1" lang="ja-JP" altLang="en-US"/>
          </a:p>
        </p:txBody>
      </p:sp>
      <p:sp>
        <p:nvSpPr>
          <p:cNvPr id="12" name="ヘッダー プレースホルダー 1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2" name="ノート プレースホルダー 1"/>
          <p:cNvSpPr>
            <a:spLocks noGrp="1"/>
          </p:cNvSpPr>
          <p:nvPr>
            <p:ph type="body" sz="quarter" idx="3"/>
          </p:nvPr>
        </p:nvSpPr>
        <p:spPr>
          <a:xfrm>
            <a:off x="681038" y="4438485"/>
            <a:ext cx="5445125" cy="500216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3" name="スライド イメージ プレースホルダー 2"/>
          <p:cNvSpPr>
            <a:spLocks noGrp="1" noRot="1" noChangeAspect="1"/>
          </p:cNvSpPr>
          <p:nvPr>
            <p:ph type="sldImg" idx="2"/>
          </p:nvPr>
        </p:nvSpPr>
        <p:spPr>
          <a:xfrm>
            <a:off x="1108953" y="498475"/>
            <a:ext cx="4589800" cy="3441535"/>
          </a:xfrm>
          <a:prstGeom prst="rect">
            <a:avLst/>
          </a:prstGeom>
          <a:noFill/>
          <a:ln w="12700">
            <a:solidFill>
              <a:prstClr val="black"/>
            </a:solidFill>
          </a:ln>
        </p:spPr>
        <p:txBody>
          <a:bodyPr vert="horz" lIns="91440" tIns="45720" rIns="91440" bIns="45720" rtlCol="0" anchor="ctr"/>
          <a:lstStyle/>
          <a:p>
            <a:endParaRPr lang="ja-JP" altLang="en-US"/>
          </a:p>
        </p:txBody>
      </p:sp>
      <p:sp>
        <p:nvSpPr>
          <p:cNvPr id="4" name="フッター プレースホルダー 3"/>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100" baseline="0"/>
            </a:lvl1pPr>
          </a:lstStyle>
          <a:p>
            <a:r>
              <a:rPr lang="ja-JP" altLang="en-US" dirty="0" smtClean="0"/>
              <a:t>道徳科研修プログラム（兵庫県立教育研修所）</a:t>
            </a:r>
            <a:endParaRPr lang="ja-JP" altLang="en-US" dirty="0"/>
          </a:p>
        </p:txBody>
      </p:sp>
    </p:spTree>
    <p:extLst>
      <p:ext uri="{BB962C8B-B14F-4D97-AF65-F5344CB8AC3E}">
        <p14:creationId xmlns:p14="http://schemas.microsoft.com/office/powerpoint/2010/main" val="1870769057"/>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游明朝" panose="02020400000000000000" pitchFamily="18" charset="-128"/>
                <a:ea typeface="游明朝" panose="02020400000000000000" pitchFamily="18" charset="-128"/>
              </a:rPr>
              <a:t>「子どもの学びの姿をねらいに照らして考える」道徳科研修プログラム</a:t>
            </a:r>
          </a:p>
          <a:p>
            <a:endParaRPr lang="en-US" altLang="ja-JP" dirty="0" smtClean="0">
              <a:latin typeface="游明朝" panose="02020400000000000000" pitchFamily="18" charset="-128"/>
              <a:ea typeface="游明朝" panose="02020400000000000000" pitchFamily="18" charset="-128"/>
            </a:endParaRPr>
          </a:p>
          <a:p>
            <a:r>
              <a:rPr lang="en-US" altLang="ja-JP" dirty="0" smtClean="0">
                <a:latin typeface="游明朝" panose="02020400000000000000" pitchFamily="18" charset="-128"/>
                <a:ea typeface="游明朝" panose="02020400000000000000" pitchFamily="18" charset="-128"/>
              </a:rPr>
              <a:t>【</a:t>
            </a:r>
            <a:r>
              <a:rPr lang="ja-JP" altLang="en-US" dirty="0" smtClean="0">
                <a:latin typeface="游明朝" panose="02020400000000000000" pitchFamily="18" charset="-128"/>
                <a:ea typeface="游明朝" panose="02020400000000000000" pitchFamily="18" charset="-128"/>
              </a:rPr>
              <a:t>スライド資料の進め方</a:t>
            </a:r>
            <a:r>
              <a:rPr lang="en-US" altLang="ja-JP" dirty="0" smtClean="0">
                <a:latin typeface="游明朝" panose="02020400000000000000" pitchFamily="18" charset="-128"/>
                <a:ea typeface="游明朝" panose="02020400000000000000" pitchFamily="18" charset="-128"/>
              </a:rPr>
              <a:t>】</a:t>
            </a:r>
          </a:p>
          <a:p>
            <a:r>
              <a:rPr lang="ja-JP" altLang="en-US" dirty="0" smtClean="0">
                <a:latin typeface="游明朝" panose="02020400000000000000" pitchFamily="18" charset="-128"/>
                <a:ea typeface="游明朝" panose="02020400000000000000" pitchFamily="18" charset="-128"/>
              </a:rPr>
              <a:t>・はばタンが表示してあるスライドには、アニメーションが設定されています。</a:t>
            </a:r>
            <a:endParaRPr lang="en-US" altLang="ja-JP" dirty="0" smtClean="0">
              <a:latin typeface="游明朝" panose="02020400000000000000" pitchFamily="18" charset="-128"/>
              <a:ea typeface="游明朝" panose="02020400000000000000" pitchFamily="18" charset="-128"/>
            </a:endParaRPr>
          </a:p>
          <a:p>
            <a:r>
              <a:rPr lang="ja-JP" altLang="en-US" dirty="0" smtClean="0">
                <a:latin typeface="游明朝" panose="02020400000000000000" pitchFamily="18" charset="-128"/>
                <a:ea typeface="游明朝" panose="02020400000000000000" pitchFamily="18" charset="-128"/>
              </a:rPr>
              <a:t>・ノート欄にある（★）のところでエンターキーを押すと、アニメーションによって文字や図が表示されます。</a:t>
            </a:r>
            <a:endParaRPr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游明朝" panose="02020400000000000000" pitchFamily="18" charset="-128"/>
                <a:ea typeface="游明朝" panose="02020400000000000000" pitchFamily="18" charset="-128"/>
              </a:rPr>
              <a:t>（★次のスライドへ）</a:t>
            </a:r>
          </a:p>
          <a:p>
            <a:endParaRPr lang="ja-JP" altLang="en-US" dirty="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75254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ここからは、目標を具体的に見ていきましょう。目標中の下線部に「道徳性を養う」とありました。道徳性とは、よりよく生きるための人格的特性です。これは具体的にはどのようなものでしょうか。（少し考える間をと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（★道徳性を構成する諸様相の表示）</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それは道徳的実践意欲と態度、道徳的心情、道徳的判断力で構成されます。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具体例を挙げると、「道徳的実践意欲と態度」は、例えば、学生が電車の中で大きな荷物を持ったお年寄りに席を譲り、おばあさんが「助かりました」とほっとされている姿を見て、自分も困っている人がいたら、やってみようとする意志や身構えのことで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「道徳的心情」は、例えば、美しい景色を見て「美しい」と言える気持ちや感動する心、「友達に優しくしてもらって友達っていいな」「友達って大切だな」と感じる心です。</a:t>
            </a:r>
          </a:p>
          <a:p>
            <a:r>
              <a:rPr kumimoji="1" lang="ja-JP" altLang="en-US" dirty="0" smtClean="0">
                <a:latin typeface="游明朝" panose="02020400000000000000" pitchFamily="18" charset="-128"/>
                <a:ea typeface="游明朝" panose="02020400000000000000" pitchFamily="18" charset="-128"/>
              </a:rPr>
              <a:t>そして、「道徳的判断力」は、それぞれの場面において何が善で何が悪かを判断する力です。</a:t>
            </a:r>
          </a:p>
          <a:p>
            <a:r>
              <a:rPr kumimoji="1" lang="ja-JP" altLang="en-US" dirty="0" smtClean="0">
                <a:latin typeface="游明朝" panose="02020400000000000000" pitchFamily="18" charset="-128"/>
                <a:ea typeface="游明朝" panose="02020400000000000000" pitchFamily="18" charset="-128"/>
              </a:rPr>
              <a:t>これらを育むことにより、他者と共によりよく生きる基盤となる道徳性が育まれるというわけです。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では、これらの道徳性を道徳科においてどのように育んでいけばよいのでしょうか。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5191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道徳科の目標を構造的に見てみましょう。青字の部分、「物事を（広い視野から）多面的・多角的に捉え、自己の（人間としての）生き方についての考えを深める」ことを通して、道徳性を育むと、目標には書かれています。これを具体的にいうと、（★具体例：左の表示）例えば授業前に既存の「思いやりは大切だ」とか「規則を守ることは大切だ」ということを知っているところを出発点として、（★矢印の表示）教材を用いて自己を見つめ、物事を</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広い視野から</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多面的・多角的に考え、理解が深まったり新たな気付きを得るなどして、（★具体例：右の表示）自己の</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人間としての</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の生き方についての考えを深めるという学習になります。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そして、「道徳的諸価値についての理解を基に」という文言は、（★文言の具体例の表示）「特定の価値観を押し付けたり、主体性を持たずに言われるままに行動するよう指導することではない」と解釈できます。つまり、子ども達がわかりきっていることを問うたり、教員の教えたいことを教え込むのではなく、答えが一つではない道徳的な課題を子ども達が自分の問題として捉え、対話的な授業の中で、生き方について考えを深めていくということです。このように道徳科において道徳性を育んでいき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57234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そして、自己を見つめ、物事を多面的・多角的に捉え、考えを深めるための手がかりとなるものが、学習指導要領に示されている内容項目です。</a:t>
            </a:r>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研修例</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学習指導要解説の内容項目の一覧を見せる。（小学校の解説は、</a:t>
            </a:r>
            <a:r>
              <a:rPr kumimoji="1" lang="en-US" altLang="ja-JP" dirty="0" smtClean="0">
                <a:latin typeface="游明朝" panose="02020400000000000000" pitchFamily="18" charset="-128"/>
                <a:ea typeface="游明朝" panose="02020400000000000000" pitchFamily="18" charset="-128"/>
              </a:rPr>
              <a:t>26-27</a:t>
            </a:r>
            <a:r>
              <a:rPr kumimoji="1" lang="ja-JP" altLang="en-US" dirty="0" smtClean="0">
                <a:latin typeface="游明朝" panose="02020400000000000000" pitchFamily="18" charset="-128"/>
                <a:ea typeface="游明朝" panose="02020400000000000000" pitchFamily="18" charset="-128"/>
              </a:rPr>
              <a:t>頁、中学校の解説は、</a:t>
            </a:r>
            <a:r>
              <a:rPr kumimoji="1" lang="en-US" altLang="ja-JP" dirty="0" smtClean="0">
                <a:latin typeface="游明朝" panose="02020400000000000000" pitchFamily="18" charset="-128"/>
                <a:ea typeface="游明朝" panose="02020400000000000000" pitchFamily="18" charset="-128"/>
              </a:rPr>
              <a:t>24-25</a:t>
            </a:r>
            <a:r>
              <a:rPr kumimoji="1" lang="ja-JP" altLang="en-US" dirty="0" smtClean="0">
                <a:latin typeface="游明朝" panose="02020400000000000000" pitchFamily="18" charset="-128"/>
                <a:ea typeface="游明朝" panose="02020400000000000000" pitchFamily="18" charset="-128"/>
              </a:rPr>
              <a:t>頁）</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道徳科の授業では、４つの視点に含まれるすべての内容項目を、年間</a:t>
            </a:r>
            <a:r>
              <a:rPr kumimoji="1" lang="en-US" altLang="ja-JP" dirty="0" smtClean="0">
                <a:latin typeface="游明朝" panose="02020400000000000000" pitchFamily="18" charset="-128"/>
                <a:ea typeface="游明朝" panose="02020400000000000000" pitchFamily="18" charset="-128"/>
              </a:rPr>
              <a:t>35</a:t>
            </a:r>
            <a:r>
              <a:rPr kumimoji="1" lang="ja-JP" altLang="en-US" dirty="0" smtClean="0">
                <a:latin typeface="游明朝" panose="02020400000000000000" pitchFamily="18" charset="-128"/>
                <a:ea typeface="游明朝" panose="02020400000000000000" pitchFamily="18" charset="-128"/>
              </a:rPr>
              <a:t>時間、小学校第１学年は</a:t>
            </a:r>
            <a:r>
              <a:rPr kumimoji="1" lang="en-US" altLang="ja-JP" dirty="0" smtClean="0">
                <a:latin typeface="游明朝" panose="02020400000000000000" pitchFamily="18" charset="-128"/>
                <a:ea typeface="游明朝" panose="02020400000000000000" pitchFamily="18" charset="-128"/>
              </a:rPr>
              <a:t>34</a:t>
            </a:r>
            <a:r>
              <a:rPr kumimoji="1" lang="ja-JP" altLang="en-US" dirty="0" smtClean="0">
                <a:latin typeface="游明朝" panose="02020400000000000000" pitchFamily="18" charset="-128"/>
                <a:ea typeface="游明朝" panose="02020400000000000000" pitchFamily="18" charset="-128"/>
              </a:rPr>
              <a:t>時間の授業で学んでいきます。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ただし、これらはあくまでその１時間で考える際の手がかりであり、これを一方的に教えて理解させるものではありません。</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112965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9663" y="769938"/>
            <a:ext cx="4532312" cy="3400425"/>
          </a:xfrm>
          <a:prstGeom prst="rect">
            <a:avLst/>
          </a:prstGeom>
        </p:spPr>
      </p:sp>
      <p:sp>
        <p:nvSpPr>
          <p:cNvPr id="3" name="ノート プレースホルダー 2"/>
          <p:cNvSpPr>
            <a:spLocks noGrp="1"/>
          </p:cNvSpPr>
          <p:nvPr>
            <p:ph type="body" idx="1"/>
          </p:nvPr>
        </p:nvSpPr>
        <p:spPr>
          <a:xfrm>
            <a:off x="719472" y="4319081"/>
            <a:ext cx="5445760" cy="5121565"/>
          </a:xfrm>
          <a:prstGeom prst="rect">
            <a:avLst/>
          </a:prstGeom>
        </p:spPr>
        <p:txBody>
          <a:bodyPr/>
          <a:lstStyle/>
          <a:p>
            <a:pPr defTabSz="921937">
              <a:defRPr/>
            </a:pPr>
            <a:r>
              <a:rPr kumimoji="1" lang="ja-JP" altLang="en-US" u="none" dirty="0">
                <a:latin typeface="游明朝" panose="02020400000000000000" pitchFamily="18" charset="-128"/>
                <a:ea typeface="游明朝" panose="02020400000000000000" pitchFamily="18" charset="-128"/>
              </a:rPr>
              <a:t>もう少し詳しく考えていきましょう。</a:t>
            </a:r>
            <a:endParaRPr kumimoji="1" lang="en-US" altLang="ja-JP" u="none" dirty="0">
              <a:latin typeface="游明朝" panose="02020400000000000000" pitchFamily="18" charset="-128"/>
              <a:ea typeface="游明朝" panose="02020400000000000000" pitchFamily="18" charset="-128"/>
            </a:endParaRPr>
          </a:p>
          <a:p>
            <a:pPr marL="0" marR="0" lvl="0" indent="0" algn="l" defTabSz="921937"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内容</a:t>
            </a:r>
            <a:r>
              <a:rPr kumimoji="1" lang="ja-JP" altLang="en-US" dirty="0">
                <a:latin typeface="游明朝" panose="02020400000000000000" pitchFamily="18" charset="-128"/>
                <a:ea typeface="游明朝" panose="02020400000000000000" pitchFamily="18" charset="-128"/>
              </a:rPr>
              <a:t>項目を手がかりと</a:t>
            </a:r>
            <a:r>
              <a:rPr kumimoji="1" lang="ja-JP" altLang="en-US" dirty="0" smtClean="0">
                <a:latin typeface="游明朝" panose="02020400000000000000" pitchFamily="18" charset="-128"/>
                <a:ea typeface="游明朝" panose="02020400000000000000" pitchFamily="18" charset="-128"/>
              </a:rPr>
              <a:t>した、</a:t>
            </a:r>
            <a:r>
              <a:rPr kumimoji="1" lang="ja-JP" altLang="en-US" dirty="0">
                <a:latin typeface="游明朝" panose="02020400000000000000" pitchFamily="18" charset="-128"/>
                <a:ea typeface="游明朝" panose="02020400000000000000" pitchFamily="18" charset="-128"/>
              </a:rPr>
              <a:t>「自己を見つめる学習」における子どもの姿とはどのような姿でしょうか</a:t>
            </a:r>
            <a:r>
              <a:rPr kumimoji="1" lang="ja-JP" altLang="en-US" dirty="0" smtClean="0">
                <a:latin typeface="游明朝" panose="02020400000000000000" pitchFamily="18" charset="-128"/>
                <a:ea typeface="游明朝" panose="02020400000000000000" pitchFamily="18" charset="-128"/>
              </a:rPr>
              <a:t>。</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21937"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例えば</a:t>
            </a:r>
            <a:r>
              <a:rPr kumimoji="1" lang="ja-JP" altLang="en-US" dirty="0">
                <a:latin typeface="游明朝" panose="02020400000000000000" pitchFamily="18" charset="-128"/>
                <a:ea typeface="游明朝" panose="02020400000000000000" pitchFamily="18" charset="-128"/>
              </a:rPr>
              <a:t>、低学年において</a:t>
            </a:r>
            <a:r>
              <a:rPr kumimoji="1" lang="ja-JP" altLang="en-US">
                <a:latin typeface="游明朝" panose="02020400000000000000" pitchFamily="18" charset="-128"/>
                <a:ea typeface="游明朝" panose="02020400000000000000" pitchFamily="18" charset="-128"/>
              </a:rPr>
              <a:t>、</a:t>
            </a:r>
            <a:r>
              <a:rPr kumimoji="1" lang="ja-JP" altLang="en-US" smtClean="0">
                <a:latin typeface="游明朝" panose="02020400000000000000" pitchFamily="18" charset="-128"/>
                <a:ea typeface="游明朝" panose="02020400000000000000" pitchFamily="18" charset="-128"/>
              </a:rPr>
              <a:t>「良いと</a:t>
            </a:r>
            <a:r>
              <a:rPr kumimoji="1" lang="ja-JP" altLang="en-US" dirty="0">
                <a:latin typeface="游明朝" panose="02020400000000000000" pitchFamily="18" charset="-128"/>
                <a:ea typeface="游明朝" panose="02020400000000000000" pitchFamily="18" charset="-128"/>
              </a:rPr>
              <a:t>思うことを進んで行う」という善悪の判断に関する授業で考えた場合、「私も、登場人物の〇〇のように、</a:t>
            </a:r>
            <a:r>
              <a:rPr kumimoji="1" lang="ja-JP" altLang="en-US" dirty="0" smtClean="0">
                <a:latin typeface="游明朝" panose="02020400000000000000" pitchFamily="18" charset="-128"/>
                <a:ea typeface="游明朝" panose="02020400000000000000" pitchFamily="18" charset="-128"/>
              </a:rPr>
              <a:t>進んで良いと思うこと</a:t>
            </a:r>
            <a:r>
              <a:rPr kumimoji="1" lang="ja-JP" altLang="en-US" dirty="0">
                <a:latin typeface="游明朝" panose="02020400000000000000" pitchFamily="18" charset="-128"/>
                <a:ea typeface="游明朝" panose="02020400000000000000" pitchFamily="18" charset="-128"/>
              </a:rPr>
              <a:t>をしていきたいな。」「○○さんの話をきいて、自分が正しいと考えたことは進んでしていきたいな。」と自分の生き方を真剣に見つめたり振り返ったりして、自分のこととして受け止め、考えを明らかにしている子どもの姿が考えられます</a:t>
            </a:r>
            <a:r>
              <a:rPr kumimoji="1" lang="ja-JP" altLang="en-US" dirty="0" smtClean="0">
                <a:latin typeface="游明朝" panose="02020400000000000000" pitchFamily="18" charset="-128"/>
                <a:ea typeface="游明朝" panose="02020400000000000000" pitchFamily="18" charset="-128"/>
              </a:rPr>
              <a:t>。</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21937"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21937"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pPr defTabSz="921937">
              <a:defRPr/>
            </a:pPr>
            <a:endParaRPr kumimoji="1" lang="ja-JP" altLang="en-US" dirty="0">
              <a:latin typeface="游明朝" panose="02020400000000000000" pitchFamily="18" charset="-128"/>
              <a:ea typeface="游明朝" panose="02020400000000000000" pitchFamily="18" charset="-128"/>
            </a:endParaRPr>
          </a:p>
          <a:p>
            <a:pPr defTabSz="921937">
              <a:defRPr/>
            </a:pPr>
            <a:endParaRPr kumimoji="1" lang="ja-JP" altLang="en-US" dirty="0">
              <a:latin typeface="游明朝" panose="02020400000000000000" pitchFamily="18" charset="-128"/>
              <a:ea typeface="游明朝" panose="02020400000000000000" pitchFamily="18" charset="-128"/>
            </a:endParaRPr>
          </a:p>
          <a:p>
            <a:pPr defTabSz="921937">
              <a:defRPr/>
            </a:pPr>
            <a:endParaRPr kumimoji="1" lang="en-US" altLang="ja-JP" dirty="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40397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9663" y="769938"/>
            <a:ext cx="4532312" cy="3400425"/>
          </a:xfrm>
          <a:prstGeom prst="rect">
            <a:avLst/>
          </a:prstGeom>
        </p:spPr>
      </p:sp>
      <p:sp>
        <p:nvSpPr>
          <p:cNvPr id="3" name="ノート プレースホルダー 2"/>
          <p:cNvSpPr>
            <a:spLocks noGrp="1"/>
          </p:cNvSpPr>
          <p:nvPr>
            <p:ph type="body" idx="1"/>
          </p:nvPr>
        </p:nvSpPr>
        <p:spPr>
          <a:xfrm>
            <a:off x="719472" y="4319081"/>
            <a:ext cx="5445760" cy="5121565"/>
          </a:xfrm>
          <a:prstGeom prst="rect">
            <a:avLst/>
          </a:prstGeom>
        </p:spPr>
        <p:txBody>
          <a:bodyPr/>
          <a:lstStyle/>
          <a:p>
            <a:pPr defTabSz="954194">
              <a:defRPr/>
            </a:pPr>
            <a:r>
              <a:rPr kumimoji="1" lang="ja-JP" altLang="en-US" dirty="0">
                <a:latin typeface="游明朝" panose="02020400000000000000" pitchFamily="18" charset="-128"/>
                <a:ea typeface="游明朝" panose="02020400000000000000" pitchFamily="18" charset="-128"/>
              </a:rPr>
              <a:t>次に、多面的・多角的に考える学習における子どもの姿とはどのようなものでしょうか。例えば、低学年の授業で、先に見たように善悪の判断に関する授業を想定した場合、友だちの意見や考えを聞き「見て見ぬふりは、自分もみんなもいい気持ちにならないね。」「自分で何が正しいかを考えて、よいことをすることの大切さを〇○さんから教えてもらったよ。」と自分の考えを確認したり、</a:t>
            </a:r>
            <a:r>
              <a:rPr kumimoji="1" lang="ja-JP" altLang="en-US" dirty="0" smtClean="0">
                <a:latin typeface="游明朝" panose="02020400000000000000" pitchFamily="18" charset="-128"/>
                <a:ea typeface="游明朝" panose="02020400000000000000" pitchFamily="18" charset="-128"/>
              </a:rPr>
              <a:t>新たな気付きや</a:t>
            </a:r>
            <a:r>
              <a:rPr kumimoji="1" lang="ja-JP" altLang="en-US" dirty="0">
                <a:latin typeface="游明朝" panose="02020400000000000000" pitchFamily="18" charset="-128"/>
                <a:ea typeface="游明朝" panose="02020400000000000000" pitchFamily="18" charset="-128"/>
              </a:rPr>
              <a:t>理解を深めている子どもの姿が考えられます</a:t>
            </a:r>
            <a:r>
              <a:rPr kumimoji="1" lang="ja-JP" altLang="en-US" dirty="0" smtClean="0">
                <a:latin typeface="游明朝" panose="02020400000000000000" pitchFamily="18" charset="-128"/>
                <a:ea typeface="游明朝" panose="02020400000000000000" pitchFamily="18" charset="-128"/>
              </a:rPr>
              <a:t>。</a:t>
            </a:r>
            <a:endParaRPr kumimoji="1" lang="en-US" altLang="ja-JP" dirty="0" smtClean="0">
              <a:latin typeface="游明朝" panose="02020400000000000000" pitchFamily="18" charset="-128"/>
              <a:ea typeface="游明朝" panose="02020400000000000000" pitchFamily="18" charset="-128"/>
            </a:endParaRPr>
          </a:p>
          <a:p>
            <a:pPr defTabSz="954194">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54194"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これらの例のように、子ども達からどんな発言やつぶやきが出てきそうかと、子ども達の言葉を借りる形で捉えると、とても分かりやすくなります。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54194"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54194"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pPr defTabSz="954194">
              <a:defRPr/>
            </a:pPr>
            <a:endParaRPr kumimoji="1" lang="en-US" altLang="ja-JP" dirty="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193357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道徳科の目標にあるように、生き方についての考えを深めるためには、 ①自己を見つめること（主体的であること）②物事を多面的・多角的に考えること（対話的であること）が必要です。 </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245476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9663" y="769938"/>
            <a:ext cx="4532312" cy="3400425"/>
          </a:xfrm>
          <a:prstGeom prst="rect">
            <a:avLst/>
          </a:prstGeom>
        </p:spPr>
      </p:sp>
      <p:sp>
        <p:nvSpPr>
          <p:cNvPr id="3" name="ノート プレースホルダー 2"/>
          <p:cNvSpPr>
            <a:spLocks noGrp="1"/>
          </p:cNvSpPr>
          <p:nvPr>
            <p:ph type="body" idx="1"/>
          </p:nvPr>
        </p:nvSpPr>
        <p:spPr>
          <a:xfrm>
            <a:off x="719472" y="4319081"/>
            <a:ext cx="5445760" cy="5121565"/>
          </a:xfrm>
          <a:prstGeom prst="rect">
            <a:avLst/>
          </a:prstGeom>
        </p:spPr>
        <p:txBody>
          <a:bodyPr/>
          <a:lstStyle/>
          <a:p>
            <a:pPr defTabSz="954194">
              <a:defRPr/>
            </a:pPr>
            <a:r>
              <a:rPr kumimoji="1" lang="ja-JP" altLang="en-US" dirty="0" smtClean="0">
                <a:latin typeface="游明朝" panose="02020400000000000000" pitchFamily="18" charset="-128"/>
                <a:ea typeface="游明朝" panose="02020400000000000000" pitchFamily="18" charset="-128"/>
              </a:rPr>
              <a:t>最後に、「子どもの学びの姿」に照らした指導について説明します。</a:t>
            </a:r>
            <a:endParaRPr kumimoji="1" lang="en-US" altLang="ja-JP" dirty="0" smtClean="0">
              <a:latin typeface="游明朝" panose="02020400000000000000" pitchFamily="18" charset="-128"/>
              <a:ea typeface="游明朝" panose="02020400000000000000" pitchFamily="18" charset="-128"/>
            </a:endParaRPr>
          </a:p>
          <a:p>
            <a:pPr defTabSz="954194">
              <a:defRPr/>
            </a:pPr>
            <a:r>
              <a:rPr kumimoji="1" lang="ja-JP" altLang="en-US" dirty="0" smtClean="0">
                <a:latin typeface="游明朝" panose="02020400000000000000" pitchFamily="18" charset="-128"/>
                <a:ea typeface="游明朝" panose="02020400000000000000" pitchFamily="18" charset="-128"/>
              </a:rPr>
              <a:t>道徳科の授業においても、いかにねらいに迫っていくかということが大事です。しかしながら、道徳科のねらいは抽象的であるがゆえに、「道徳の教材研究は難しい、わかりにくい」といった捉えになりがちです。</a:t>
            </a:r>
            <a:endParaRPr kumimoji="1" lang="en-US" altLang="ja-JP" dirty="0" smtClean="0">
              <a:latin typeface="游明朝" panose="02020400000000000000" pitchFamily="18" charset="-128"/>
              <a:ea typeface="游明朝" panose="02020400000000000000" pitchFamily="18" charset="-128"/>
            </a:endParaRPr>
          </a:p>
          <a:p>
            <a:pPr defTabSz="954194">
              <a:defRPr/>
            </a:pPr>
            <a:r>
              <a:rPr kumimoji="1" lang="ja-JP" altLang="en-US" dirty="0" smtClean="0">
                <a:latin typeface="游明朝" panose="02020400000000000000" pitchFamily="18" charset="-128"/>
                <a:ea typeface="游明朝" panose="02020400000000000000" pitchFamily="18" charset="-128"/>
              </a:rPr>
              <a:t>では、ねらいをどう考えていけばよいのでしょうか。</a:t>
            </a:r>
            <a:endParaRPr kumimoji="1" lang="en-US" altLang="ja-JP" dirty="0" smtClean="0">
              <a:latin typeface="游明朝" panose="02020400000000000000" pitchFamily="18" charset="-128"/>
              <a:ea typeface="游明朝" panose="02020400000000000000" pitchFamily="18" charset="-128"/>
            </a:endParaRPr>
          </a:p>
          <a:p>
            <a:pPr defTabSz="954194">
              <a:defRPr/>
            </a:pPr>
            <a:r>
              <a:rPr kumimoji="1" lang="ja-JP" altLang="en-US" dirty="0" smtClean="0">
                <a:latin typeface="游明朝" panose="02020400000000000000" pitchFamily="18" charset="-128"/>
                <a:ea typeface="游明朝" panose="02020400000000000000" pitchFamily="18" charset="-128"/>
              </a:rPr>
              <a:t>先ほど、多面的・多角的に考える学習における子どもの姿を、子ども達から実際にどのような言葉が出そうかというように吹き出しの形で示しました。それらの例のように、子ども達からどんな発言やつぶやきが出てきそうかと、子どもの言葉を借りる形で捉えると、とても分かりやすくなります。つまり、ねらいをそのままで捉えるのではなく、（★先生の思考内容の表示）子どもの学びの姿</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として具体的に考えるのです。（★先生の吹き出しの表示）ねらいに迫る子ども達からは、どのような発言やつぶやきが聞かれるだろうか、と考えるのです。このように「子どもの姿」でイメージすることが、「子どもの学びの姿」に即した指導につながります。</a:t>
            </a:r>
            <a:endParaRPr kumimoji="1" lang="en-US" altLang="ja-JP" dirty="0" smtClean="0">
              <a:latin typeface="游明朝" panose="02020400000000000000" pitchFamily="18" charset="-128"/>
              <a:ea typeface="游明朝" panose="02020400000000000000" pitchFamily="18" charset="-128"/>
            </a:endParaRPr>
          </a:p>
          <a:p>
            <a:pPr defTabSz="954194">
              <a:defRPr/>
            </a:pPr>
            <a:endParaRPr kumimoji="1" lang="en-US" altLang="ja-JP" dirty="0" smtClean="0">
              <a:latin typeface="游明朝" panose="02020400000000000000" pitchFamily="18" charset="-128"/>
              <a:ea typeface="游明朝" panose="02020400000000000000" pitchFamily="18" charset="-128"/>
            </a:endParaRPr>
          </a:p>
          <a:p>
            <a:pPr defTabSz="954194">
              <a:defRPr/>
            </a:pP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理論編のパワーポイントは以上です。</a:t>
            </a:r>
            <a:endParaRPr kumimoji="1" lang="en-US" altLang="ja-JP" dirty="0" smtClean="0">
              <a:latin typeface="游明朝" panose="02020400000000000000" pitchFamily="18" charset="-128"/>
              <a:ea typeface="游明朝" panose="02020400000000000000" pitchFamily="18" charset="-128"/>
            </a:endParaRPr>
          </a:p>
          <a:p>
            <a:pPr defTabSz="954194">
              <a:defRPr/>
            </a:pPr>
            <a:endParaRPr kumimoji="1" lang="en-US" altLang="ja-JP" dirty="0" smtClean="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252719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このプログラムは３部構成になっています。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プログラムの特色は、「子どもの学びの姿」に照らしながら指導と評価を考えることです。</a:t>
            </a:r>
          </a:p>
          <a:p>
            <a:r>
              <a:rPr kumimoji="1" lang="ja-JP" altLang="en-US" dirty="0" smtClean="0">
                <a:latin typeface="游明朝" panose="02020400000000000000" pitchFamily="18" charset="-128"/>
                <a:ea typeface="游明朝" panose="02020400000000000000" pitchFamily="18" charset="-128"/>
              </a:rPr>
              <a:t>抽象的に書かれているねらいをそのまま捉えるのではなく、（★イメージの表示）「子ども達からどのような発言やつぶやきが聞かれるだろか」といったように、子どもの学びの姿をねらいに照らして具体的に描くことを大切にしながら進めていきます。</a:t>
            </a:r>
            <a:endParaRPr kumimoji="1" lang="en-US" altLang="ja-JP" dirty="0" smtClean="0">
              <a:latin typeface="游明朝" panose="02020400000000000000" pitchFamily="18" charset="-128"/>
              <a:ea typeface="游明朝" panose="02020400000000000000" pitchFamily="18" charset="-128"/>
            </a:endParaRPr>
          </a:p>
          <a:p>
            <a:endParaRPr kumimoji="1" lang="ja-JP" altLang="en-US"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今日の研修では、「そもそも道徳科って何？　理論編」を行います。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87544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道徳科の授業づくりにおいて基本となることを確認していきましょう。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ja-JP" altLang="en-US"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429073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何のために、道徳教育や道徳科の授業を行うのでしょうか？まずはここから考えてみましょう。</a:t>
            </a:r>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研修例</a:t>
            </a:r>
            <a:r>
              <a:rPr kumimoji="1" lang="en-US" altLang="ja-JP" dirty="0" smtClean="0">
                <a:latin typeface="游明朝" panose="02020400000000000000" pitchFamily="18" charset="-128"/>
                <a:ea typeface="游明朝" panose="02020400000000000000" pitchFamily="18" charset="-128"/>
              </a:rPr>
              <a:t>〕</a:t>
            </a:r>
          </a:p>
          <a:p>
            <a:r>
              <a:rPr kumimoji="1" lang="ja-JP" altLang="en-US" dirty="0" smtClean="0">
                <a:latin typeface="游明朝" panose="02020400000000000000" pitchFamily="18" charset="-128"/>
                <a:ea typeface="游明朝" panose="02020400000000000000" pitchFamily="18" charset="-128"/>
              </a:rPr>
              <a:t>　・考える時間を取った後、意見交換をする。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　・出た意見を全体に紹介する。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道徳教育と道徳科は、「心」すなわち「内面」を育むために行います。</a:t>
            </a:r>
          </a:p>
          <a:p>
            <a:r>
              <a:rPr kumimoji="1" lang="ja-JP" altLang="en-US" dirty="0" smtClean="0">
                <a:latin typeface="游明朝" panose="02020400000000000000" pitchFamily="18" charset="-128"/>
                <a:ea typeface="游明朝" panose="02020400000000000000" pitchFamily="18" charset="-128"/>
              </a:rPr>
              <a:t>では、「心」はどこにあるのでしょうか。心は見えません。この図を見てください。（★外面と内面の図の表示）「心」は直接見えないとしても、「表情」「言葉」「行動」すなわち「外側」の部分を通して「内側」の部分である心を察したり、考えることができます。そこで、例えば、「心」の部分を考えるときに、このように卵型の図を描いて捉えることとしましょう。上半分に、外側から見える部分として「行動、言葉、表情」を、そして下半分に、内側の「心」を考えたとします。</a:t>
            </a:r>
          </a:p>
          <a:p>
            <a:r>
              <a:rPr kumimoji="1" lang="ja-JP" altLang="en-US" dirty="0" smtClean="0">
                <a:latin typeface="游明朝" panose="02020400000000000000" pitchFamily="18" charset="-128"/>
                <a:ea typeface="游明朝" panose="02020400000000000000" pitchFamily="18" charset="-128"/>
              </a:rPr>
              <a:t>この図でわかるように、道徳教育、道徳科では、行動や言葉を支えている土台となる「心」の部分に着目して指導することになります。（★道徳性の部分の囲みを表示）学習指導要領では、この「心」「内面」を「道徳性」と捉えています。しかし、私たち教員はともすると子どもの外的な行動や言葉遣い等の生活指導や生徒指導に重点を置きがちになります。表面的な見える部分だけの指導をしても土台がしっかりしていないと本当に行動を変えることができないといえるのではないでしょうか。また、道徳科の授業をした後で、子ども達が乱暴な言動をしたり、物を粗末に扱ったりして「道徳科の授業って意味があるのかな」と思うこともあるかもしれません。心の部分はすぐに行動に現れないこともありますが、心に特化して、じわじわ、じわじわと子どもの内面の「心」を育むよう意識していくことが大切で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62342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では、どんなときに心（道徳性）は育まれるのでしょうか？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少し時間をとりますので、ご自身の経験などを踏まえながら考えてみましょう。</a:t>
            </a:r>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研修例</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ワークシートに書く時間をとる。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（★心が育まれるときの具体例の表示）感動したとき、嬉しい気持ちになったとき、つらい出来事があったときというような心が揺れ動いた時などが考えられるでしょうか。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例えば、春の運動会の練習で、みんなで協力して表現の演技が完成したときや、自然学校で自然の素晴らしさや美しさに感動したとき。理科で大切に育てていた植物が枯れたり、動物が死んでしまったりして、命について考えたときなど、他にもたくさん考えられたと思います。ここから分かるように学校教育においてあらゆる場面で心が育まれる機会があります。だからこそ、心を育む要となる道徳科の授業を大切にしたいもので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52616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今、みなさんが考えたように、学校教育において、多くの場面で心が育つ機会があります。学校行事、各教科、総合的な学習の時間、特別活動のそれぞれの特質に応じて、学校の教育活動全体を通じて心（道徳性）を育むことを道徳教育といいます。このことを図で表すと、扇を広げたようなイメージになります。</a:t>
            </a:r>
          </a:p>
          <a:p>
            <a:r>
              <a:rPr kumimoji="1" lang="ja-JP" altLang="en-US" dirty="0" smtClean="0">
                <a:latin typeface="游明朝" panose="02020400000000000000" pitchFamily="18" charset="-128"/>
                <a:ea typeface="游明朝" panose="02020400000000000000" pitchFamily="18" charset="-128"/>
              </a:rPr>
              <a:t>例えば、学校行事での運動会［体育大会］では、どんな力を育みますか。例えば、友だちと協力する心や、諦めずに粘り強く取り組む力、友だちと協力する心などが考えられます。</a:t>
            </a:r>
          </a:p>
          <a:p>
            <a:r>
              <a:rPr kumimoji="1" lang="ja-JP" altLang="en-US" dirty="0" smtClean="0">
                <a:latin typeface="游明朝" panose="02020400000000000000" pitchFamily="18" charset="-128"/>
                <a:ea typeface="游明朝" panose="02020400000000000000" pitchFamily="18" charset="-128"/>
              </a:rPr>
              <a:t>では、「粘り強く」とか、「協力する心」は、体育大会だけでしか育たないのでしょうか。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算数（数学）の時間、計算に粘り強く取り組むことによっても「粘り強さをもった心」を育むこともできるでしょう。また、「協力する心」は、特別活動における班活動や委員会活動などでも育まれます。しかし、体育大会で育んだ「粘り強さ」と、算数（数学）で計算を「粘り強く頑張ったこと」は子ども達の中で結びついているのでしょうか。結びついているようで、結びついていないところもあるのではないでしょうか。そこで、道徳教育の足りない部分を補ったり、さらに深めたり、それぞれをつなげたりしながら点を面にしていく時間が「特別の教科　道徳」道徳科授業となります。（★要の表示）そのため道徳科は、道徳教育の要の時間となるため、扇の要の部分として捉えることができます。道徳教育と道徳科はアプローチの違いはあるものの、最終的には、道徳性を育成することが求められています。この研修では、要となる道徳科の授業づくりについて考えていき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81484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各教科においては、子どもは授業を始める時点において、その授業で学ぶ内容についてまだ知らない状態です。そして授業を通して「知る、分かる、できる」ようになります。そこに子どもの喜びがあります。例えば、理科という教科を例に挙げるなら、観察や実験を通して思考しながら、それまで知らなかった科学的な知識などを新たに知る（理解する）ということです。他の教科でも、「ここまでできるようになる」まで支援することが求められます。</a:t>
            </a:r>
          </a:p>
          <a:p>
            <a:r>
              <a:rPr kumimoji="1" lang="ja-JP" altLang="en-US" dirty="0" smtClean="0">
                <a:latin typeface="游明朝" panose="02020400000000000000" pitchFamily="18" charset="-128"/>
                <a:ea typeface="游明朝" panose="02020400000000000000" pitchFamily="18" charset="-128"/>
              </a:rPr>
              <a:t>一方、道徳科で学ぶ「思いやり」「友情」といった道徳的諸価値は、すでに子ども達は、生活や体験を通して知っていることです。また、学びの伸び</a:t>
            </a:r>
            <a:r>
              <a:rPr kumimoji="1" lang="ja-JP" altLang="en-US" dirty="0" err="1" smtClean="0">
                <a:latin typeface="游明朝" panose="02020400000000000000" pitchFamily="18" charset="-128"/>
                <a:ea typeface="游明朝" panose="02020400000000000000" pitchFamily="18" charset="-128"/>
              </a:rPr>
              <a:t>しろには</a:t>
            </a:r>
            <a:r>
              <a:rPr kumimoji="1" lang="ja-JP" altLang="en-US" dirty="0" smtClean="0">
                <a:latin typeface="游明朝" panose="02020400000000000000" pitchFamily="18" charset="-128"/>
                <a:ea typeface="游明朝" panose="02020400000000000000" pitchFamily="18" charset="-128"/>
              </a:rPr>
              <a:t>、個人差があり、その子その子によって違います。１時間、あるいは</a:t>
            </a:r>
            <a:r>
              <a:rPr kumimoji="1" lang="en-US" altLang="ja-JP" dirty="0" smtClean="0">
                <a:latin typeface="游明朝" panose="02020400000000000000" pitchFamily="18" charset="-128"/>
                <a:ea typeface="游明朝" panose="02020400000000000000" pitchFamily="18" charset="-128"/>
              </a:rPr>
              <a:t>1</a:t>
            </a:r>
            <a:r>
              <a:rPr kumimoji="1" lang="ja-JP" altLang="en-US" dirty="0" smtClean="0">
                <a:latin typeface="游明朝" panose="02020400000000000000" pitchFamily="18" charset="-128"/>
                <a:ea typeface="游明朝" panose="02020400000000000000" pitchFamily="18" charset="-128"/>
              </a:rPr>
              <a:t>か月、学期単位でも変わってきます。これを個人内評価といいます。詳しくはプログラム③で研修します。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教科のように到達点に達することをめざすのではなく、その子なりに、自分の生き方についての考えを深めたり、新たな気付きを「育もう」とする姿勢で授業に向き合うことが大切です。つまり、現段階より深まったかどうかを見取ることになります。もしかしたら５年先や</a:t>
            </a:r>
            <a:r>
              <a:rPr kumimoji="1" lang="en-US" altLang="ja-JP" dirty="0" smtClean="0">
                <a:latin typeface="游明朝" panose="02020400000000000000" pitchFamily="18" charset="-128"/>
                <a:ea typeface="游明朝" panose="02020400000000000000" pitchFamily="18" charset="-128"/>
              </a:rPr>
              <a:t>10</a:t>
            </a:r>
            <a:r>
              <a:rPr kumimoji="1" lang="ja-JP" altLang="en-US" dirty="0" smtClean="0">
                <a:latin typeface="游明朝" panose="02020400000000000000" pitchFamily="18" charset="-128"/>
                <a:ea typeface="游明朝" panose="02020400000000000000" pitchFamily="18" charset="-128"/>
              </a:rPr>
              <a:t>年先になって初めて「あのとき道徳でこんなことを学んだなあ」と気付く子ども達もいるかもしれません。そのため、長期的な視点で子どもの心を育もうとすることも大切です。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1397041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では、「教える」ではなく、心を「育む」ために、どのような学習を展開すればよいのでしょうか。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そのヒントが、学習指導要領の道徳科の目標にあります。（★学習指導要領における道徳科の目標の表示）</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科の目標は、小学校・中学校の学習指導要領ではこのように示されています。下線部にあるように、道徳的諸価値についての理解をもとに、自己を見つめ、物事を広い視野から多面的・多角的に考え、人間としての生き方についての考えを深める学習を通じて、道徳的な判断力、心情、実践意欲と態度といった道徳性を育むことを目標としてい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9789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この図は、道徳科の目標を構造的に示したものです。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（少し時間をとり、内容を確認する）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288640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7767" y="5924548"/>
            <a:ext cx="2133600" cy="365125"/>
          </a:xfrm>
          <a:prstGeom prst="rect">
            <a:avLst/>
          </a:prstGeom>
        </p:spPr>
        <p:txBody>
          <a:bodyPr/>
          <a:lstStyle>
            <a:lvl1pPr>
              <a:defRPr>
                <a:ea typeface="UD デジタル 教科書体 N-B" panose="02020700000000000000" pitchFamily="17" charset="-128"/>
              </a:defRPr>
            </a:lvl1pPr>
          </a:lstStyle>
          <a:p>
            <a:endParaRPr lang="ja-JP" altLang="en-US" dirty="0"/>
          </a:p>
        </p:txBody>
      </p:sp>
      <p:sp>
        <p:nvSpPr>
          <p:cNvPr id="5" name="フッター プレースホルダー 4"/>
          <p:cNvSpPr>
            <a:spLocks noGrp="1"/>
          </p:cNvSpPr>
          <p:nvPr>
            <p:ph type="ftr" sz="quarter" idx="11"/>
          </p:nvPr>
        </p:nvSpPr>
        <p:spPr>
          <a:xfrm>
            <a:off x="2980330" y="6675437"/>
            <a:ext cx="3183340" cy="365125"/>
          </a:xfrm>
          <a:prstGeom prst="rect">
            <a:avLst/>
          </a:prstGeom>
        </p:spPr>
        <p:txBody>
          <a:bodyPr/>
          <a:lstStyle>
            <a:lvl1pPr>
              <a:defRPr sz="1100" b="0" i="0" baseline="0">
                <a:effectLst>
                  <a:glow rad="101600">
                    <a:schemeClr val="bg1">
                      <a:alpha val="60000"/>
                    </a:schemeClr>
                  </a:glow>
                </a:effectLst>
                <a:latin typeface="メイリオ" panose="020B0604030504040204" pitchFamily="50" charset="-128"/>
                <a:ea typeface="メイリオ" panose="020B0604030504040204" pitchFamily="50" charset="-128"/>
              </a:defRPr>
            </a:lvl1pPr>
          </a:lstStyle>
          <a:p>
            <a:r>
              <a:rPr lang="ja-JP" altLang="en-US"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dirty="0">
              <a:latin typeface="UD デジタル 教科書体 N-B" panose="02020700000000000000" pitchFamily="17" charset="-128"/>
              <a:ea typeface="UD デジタル 教科書体 N-B" panose="02020700000000000000" pitchFamily="17" charset="-128"/>
            </a:endParaRPr>
          </a:p>
        </p:txBody>
      </p:sp>
      <p:sp>
        <p:nvSpPr>
          <p:cNvPr id="6" name="スライド番号プレースホルダー 5"/>
          <p:cNvSpPr>
            <a:spLocks noGrp="1"/>
          </p:cNvSpPr>
          <p:nvPr>
            <p:ph type="sldNum" sz="quarter" idx="12"/>
          </p:nvPr>
        </p:nvSpPr>
        <p:spPr>
          <a:xfrm>
            <a:off x="7133230" y="5876926"/>
            <a:ext cx="2133600" cy="365125"/>
          </a:xfrm>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65240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56352"/>
            <a:ext cx="2133600" cy="365125"/>
          </a:xfrm>
          <a:prstGeom prst="rect">
            <a:avLst/>
          </a:prstGeom>
          <a:ln/>
        </p:spPr>
        <p:txBody>
          <a:bodyPr/>
          <a:lstStyle>
            <a:lvl1pPr>
              <a:defRPr>
                <a:ea typeface="UD デジタル 教科書体 N-B" panose="02020700000000000000" pitchFamily="17" charset="-128"/>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266A72-2D75-4D85-8565-42CBA4F2CB7A}" type="slidenum">
              <a:rPr lang="en-US" altLang="ja-JP">
                <a:solidFill>
                  <a:srgbClr val="000000"/>
                </a:solidFill>
              </a:rPr>
              <a:pPr>
                <a:defRPr/>
              </a:pPr>
              <a:t>‹#›</a:t>
            </a:fld>
            <a:endParaRPr lang="en-US" altLang="ja-JP">
              <a:solidFill>
                <a:srgbClr val="000000"/>
              </a:solidFill>
            </a:endParaRPr>
          </a:p>
        </p:txBody>
      </p:sp>
      <p:sp>
        <p:nvSpPr>
          <p:cNvPr id="5" name="フッター プレースホルダー 4"/>
          <p:cNvSpPr>
            <a:spLocks noGrp="1"/>
          </p:cNvSpPr>
          <p:nvPr>
            <p:ph type="ftr" sz="quarter" idx="11"/>
          </p:nvPr>
        </p:nvSpPr>
        <p:spPr>
          <a:xfrm>
            <a:off x="0" y="6736284"/>
            <a:ext cx="2895600" cy="365125"/>
          </a:xfrm>
          <a:prstGeom prst="rect">
            <a:avLst/>
          </a:prstGeom>
        </p:spPr>
        <p:txBody>
          <a:bodyPr/>
          <a:lstStyle>
            <a:lvl1pPr>
              <a:defRPr b="0" i="0">
                <a:effectLst>
                  <a:glow rad="101600">
                    <a:schemeClr val="bg1">
                      <a:alpha val="60000"/>
                    </a:schemeClr>
                  </a:glow>
                </a:effectLst>
                <a:latin typeface="メイリオ" panose="020B0604030504040204" pitchFamily="50" charset="-128"/>
                <a:ea typeface="メイリオ" panose="020B0604030504040204" pitchFamily="50" charset="-128"/>
              </a:defRPr>
            </a:lvl1pPr>
          </a:lstStyle>
          <a:p>
            <a:r>
              <a:rPr lang="ja-JP" altLang="en-US"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4730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6"/>
          <p:cNvSpPr>
            <a:spLocks noGrp="1" noChangeArrowheads="1"/>
          </p:cNvSpPr>
          <p:nvPr>
            <p:ph type="sldNum" sz="quarter" idx="12"/>
          </p:nvPr>
        </p:nvSpPr>
        <p:spPr>
          <a:ln/>
        </p:spPr>
        <p:txBody>
          <a:bodyPr/>
          <a:lstStyle>
            <a:lvl1pPr>
              <a:defRPr/>
            </a:lvl1pPr>
          </a:lstStyle>
          <a:p>
            <a:pPr>
              <a:defRPr/>
            </a:pPr>
            <a:fld id="{215D5CD4-9048-48B8-A46F-ACCE1B732227}"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4"/>
          <p:cNvSpPr>
            <a:spLocks noGrp="1"/>
          </p:cNvSpPr>
          <p:nvPr>
            <p:ph type="ftr" sz="quarter" idx="11"/>
          </p:nvPr>
        </p:nvSpPr>
        <p:spPr>
          <a:xfrm>
            <a:off x="3603539" y="6728346"/>
            <a:ext cx="2060281" cy="312217"/>
          </a:xfrm>
          <a:prstGeom prst="rect">
            <a:avLst/>
          </a:prstGeom>
        </p:spPr>
        <p:txBody>
          <a:bodyPr/>
          <a:lstStyle>
            <a:lvl1pPr>
              <a:defRPr sz="646" b="0" i="0">
                <a:effectLst>
                  <a:glow rad="101600">
                    <a:schemeClr val="bg1">
                      <a:alpha val="60000"/>
                    </a:schemeClr>
                  </a:glow>
                </a:effectLst>
                <a:latin typeface="メイリオ" panose="020B0604030504040204" pitchFamily="50" charset="-128"/>
                <a:ea typeface="メイリオ" panose="020B0604030504040204" pitchFamily="50" charset="-128"/>
              </a:defRPr>
            </a:lvl1pPr>
          </a:lstStyle>
          <a:p>
            <a:r>
              <a:rPr lang="ja-JP" altLang="en-US"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1533252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108">
                <a:solidFill>
                  <a:schemeClr val="tx1">
                    <a:tint val="75000"/>
                  </a:schemeClr>
                </a:solidFill>
                <a:ea typeface="UD デジタル 教科書体 N-B" panose="02020700000000000000" pitchFamily="17"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822373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UD デジタル 教科書体 N-B" panose="02020700000000000000" pitchFamily="17" charset="-128"/>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UD デジタル 教科書体 N-B" panose="02020700000000000000" pitchFamily="17" charset="-128"/>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UD デジタル 教科書体 N-B" panose="02020700000000000000" pitchFamily="17" charset="-128"/>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UD デジタル 教科書体 N-B" panose="02020700000000000000" pitchFamily="17" charset="-128"/>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UD デジタル 教科書体 N-B" panose="02020700000000000000" pitchFamily="17" charset="-128"/>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gif"/><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6.gif"/><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508000"/>
            <a:ext cx="9144000" cy="1930399"/>
          </a:xfrm>
        </p:spPr>
        <p:txBody>
          <a:bodyPr>
            <a:noAutofit/>
          </a:bodyPr>
          <a:lstStyle/>
          <a:p>
            <a:pPr>
              <a:lnSpc>
                <a:spcPct val="150000"/>
              </a:lnSpc>
            </a:pPr>
            <a:r>
              <a:rPr lang="en-US" altLang="ja-JP" sz="3200" dirty="0">
                <a:latin typeface="UD デジタル 教科書体 NP-R" panose="02020400000000000000" pitchFamily="18" charset="-128"/>
                <a:ea typeface="UD デジタル 教科書体 NP-R" panose="02020400000000000000" pitchFamily="18" charset="-128"/>
              </a:rPr>
              <a:t>【</a:t>
            </a:r>
            <a:r>
              <a:rPr kumimoji="1" lang="ja-JP" altLang="en-US" sz="3200" dirty="0" smtClean="0">
                <a:latin typeface="UD デジタル 教科書体 NP-R" panose="02020400000000000000" pitchFamily="18" charset="-128"/>
                <a:ea typeface="UD デジタル 教科書体 NP-R" panose="02020400000000000000" pitchFamily="18" charset="-128"/>
              </a:rPr>
              <a:t>著作権に関する</a:t>
            </a:r>
            <a:r>
              <a:rPr kumimoji="1" lang="ja-JP" altLang="en-US" sz="3200" dirty="0" smtClean="0">
                <a:latin typeface="UD デジタル 教科書体 NP-R" panose="02020400000000000000" pitchFamily="18" charset="-128"/>
                <a:ea typeface="UD デジタル 教科書体 NP-R" panose="02020400000000000000" pitchFamily="18" charset="-128"/>
              </a:rPr>
              <a:t>留意点①</a:t>
            </a:r>
            <a:r>
              <a:rPr kumimoji="1" lang="en-US" altLang="ja-JP" sz="3200" dirty="0" smtClean="0">
                <a:latin typeface="UD デジタル 教科書体 NP-R" panose="02020400000000000000" pitchFamily="18" charset="-128"/>
                <a:ea typeface="UD デジタル 教科書体 NP-R" panose="02020400000000000000" pitchFamily="18" charset="-128"/>
              </a:rPr>
              <a:t>】</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000" dirty="0" smtClean="0">
                <a:latin typeface="UD デジタル 教科書体 NP-R" panose="02020400000000000000" pitchFamily="18" charset="-128"/>
                <a:ea typeface="UD デジタル 教科書体 NP-R" panose="02020400000000000000" pitchFamily="18" charset="-128"/>
              </a:rPr>
              <a:t>「子どもの学びの姿」に照らして考える </a:t>
            </a:r>
            <a:r>
              <a:rPr kumimoji="1" lang="ja-JP" altLang="en-US" sz="2400" dirty="0" smtClean="0">
                <a:latin typeface="UD デジタル 教科書体 NP-R" panose="02020400000000000000" pitchFamily="18" charset="-128"/>
                <a:ea typeface="UD デジタル 教科書体 NP-R" panose="02020400000000000000" pitchFamily="18" charset="-128"/>
              </a:rPr>
              <a:t>道徳科研修プログラム</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400" dirty="0" smtClean="0">
                <a:latin typeface="UD デジタル 教科書体 NP-R" panose="02020400000000000000" pitchFamily="18" charset="-128"/>
                <a:ea typeface="UD デジタル 教科書体 NP-R" panose="02020400000000000000" pitchFamily="18" charset="-128"/>
              </a:rPr>
              <a:t>　研修資料の活用方法について</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4" name="サブタイトル 2">
            <a:extLst>
              <a:ext uri="{FF2B5EF4-FFF2-40B4-BE49-F238E27FC236}">
                <a16:creationId xmlns:a16="http://schemas.microsoft.com/office/drawing/2014/main" id="{84B76125-B020-4D35-BF0A-C48A5FB69FD7}"/>
              </a:ext>
            </a:extLst>
          </p:cNvPr>
          <p:cNvSpPr txBox="1">
            <a:spLocks/>
          </p:cNvSpPr>
          <p:nvPr/>
        </p:nvSpPr>
        <p:spPr>
          <a:xfrm>
            <a:off x="-144524" y="610543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タイトル 1"/>
          <p:cNvSpPr txBox="1">
            <a:spLocks/>
          </p:cNvSpPr>
          <p:nvPr/>
        </p:nvSpPr>
        <p:spPr>
          <a:xfrm>
            <a:off x="897467" y="2142409"/>
            <a:ext cx="7789333" cy="4431079"/>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a:lstStyle>
          <a:p>
            <a:pPr algn="l"/>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400" u="sng" dirty="0" smtClean="0">
                <a:latin typeface="UD デジタル 教科書体 NP-R" panose="02020400000000000000" pitchFamily="18" charset="-128"/>
                <a:ea typeface="UD デジタル 教科書体 NP-R" panose="02020400000000000000" pitchFamily="18" charset="-128"/>
              </a:rPr>
              <a:t>下記の条件において活用できます。</a:t>
            </a:r>
            <a:endParaRPr lang="en-US" altLang="ja-JP" sz="2400" u="sng"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●本スライド資料を改編・改作することなく、そのままの形態で</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活用する。</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●活用の際は、出典を明示する。</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出典：道徳科研修プログラム（兵庫県立教育研修所）</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●活用場所は、校内研修や地区等での道徳科の研修に限る。</a:t>
            </a:r>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000" dirty="0" smtClean="0">
                <a:latin typeface="UD デジタル 教科書体 NP-R" panose="02020400000000000000" pitchFamily="18" charset="-128"/>
                <a:ea typeface="UD デジタル 教科書体 NP-R" panose="02020400000000000000" pitchFamily="18" charset="-128"/>
              </a:rPr>
              <a:t>　　</a:t>
            </a:r>
            <a:endParaRPr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15074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90599" y="913885"/>
            <a:ext cx="9156795"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５．　道徳科の目標</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7" name="テキスト ボックス 6"/>
          <p:cNvSpPr txBox="1"/>
          <p:nvPr/>
        </p:nvSpPr>
        <p:spPr>
          <a:xfrm>
            <a:off x="95299" y="1790766"/>
            <a:ext cx="8953401" cy="4939814"/>
          </a:xfrm>
          <a:prstGeom prst="rect">
            <a:avLst/>
          </a:prstGeom>
          <a:noFill/>
        </p:spPr>
        <p:txBody>
          <a:bodyPr wrap="square" rtlCol="0">
            <a:spAutoFit/>
          </a:bodyPr>
          <a:lstStyle/>
          <a:p>
            <a:pPr lvl="0" algn="just">
              <a:lnSpc>
                <a:spcPts val="5400"/>
              </a:lnSpc>
              <a:defRPr/>
            </a:pPr>
            <a:r>
              <a:rPr kumimoji="1" lang="ja-JP" altLang="en-US"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より</a:t>
            </a:r>
            <a:r>
              <a:rPr kumimoji="1" lang="ja-JP" altLang="en-US" sz="3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よく生きるための基盤と</a:t>
            </a:r>
            <a:r>
              <a:rPr kumimoji="1" lang="ja-JP" altLang="en-US"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なる</a:t>
            </a:r>
            <a:r>
              <a:rPr kumimoji="1" lang="ja-JP" altLang="en-US" sz="3200" b="0" i="0" u="heavy" strike="noStrike" kern="1200" cap="none" spc="0" normalizeH="0" noProof="0" dirty="0" smtClean="0">
                <a:ln>
                  <a:noFill/>
                </a:ln>
                <a:solidFill>
                  <a:srgbClr val="00B050"/>
                </a:solidFill>
                <a:effectLst/>
                <a:uLnTx/>
                <a:uFill>
                  <a:solidFill>
                    <a:schemeClr val="tx1"/>
                  </a:solidFill>
                </a:uFill>
                <a:latin typeface="UD デジタル 教科書体 NK-B" panose="02020700000000000000" pitchFamily="18" charset="-128"/>
                <a:ea typeface="UD デジタル 教科書体 NK-B" panose="02020700000000000000" pitchFamily="18" charset="-128"/>
              </a:rPr>
              <a:t>道徳性</a:t>
            </a:r>
            <a:r>
              <a:rPr kumimoji="1" lang="ja-JP" altLang="en-US" sz="3200" b="0" i="0" u="heavy" strike="noStrike" kern="1200" cap="none" spc="0" normalizeH="0" noProof="0" dirty="0">
                <a:ln>
                  <a:noFill/>
                </a:ln>
                <a:effectLst/>
                <a:uLnTx/>
                <a:uFill>
                  <a:solidFill>
                    <a:schemeClr val="tx1"/>
                  </a:solidFill>
                </a:uFill>
                <a:latin typeface="UD デジタル 教科書体 NK-R" panose="02020400000000000000" pitchFamily="18" charset="-128"/>
                <a:ea typeface="UD デジタル 教科書体 NK-R" panose="02020400000000000000" pitchFamily="18" charset="-128"/>
              </a:rPr>
              <a:t>を養う</a:t>
            </a:r>
            <a:r>
              <a:rPr kumimoji="1" lang="ja-JP" altLang="en-US" sz="3200" b="0" i="0"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ため</a:t>
            </a:r>
            <a:r>
              <a:rPr kumimoji="1" lang="ja-JP" altLang="en-US"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kumimoji="1" lang="ja-JP" altLang="en-US" sz="3200" b="0" i="0" u="heavy" strike="noStrike" kern="1200" cap="none" spc="0" normalizeH="0" noProof="0" dirty="0" smtClean="0">
                <a:ln>
                  <a:noFill/>
                </a:ln>
                <a:effectLst/>
                <a:uLnTx/>
                <a:uFillTx/>
                <a:latin typeface="UD デジタル 教科書体 NK-B" panose="02020700000000000000" pitchFamily="18" charset="-128"/>
                <a:ea typeface="UD デジタル 教科書体 NK-B" panose="02020700000000000000" pitchFamily="18" charset="-128"/>
              </a:rPr>
              <a:t>道徳的</a:t>
            </a:r>
            <a:r>
              <a:rPr kumimoji="1" lang="ja-JP" altLang="en-US" sz="3200" b="0" i="0" u="heavy" strike="noStrike" kern="1200" cap="none" spc="0" normalizeH="0" noProof="0" dirty="0">
                <a:ln>
                  <a:noFill/>
                </a:ln>
                <a:effectLst/>
                <a:uLnTx/>
                <a:uFillTx/>
                <a:latin typeface="UD デジタル 教科書体 NK-B" panose="02020700000000000000" pitchFamily="18" charset="-128"/>
                <a:ea typeface="UD デジタル 教科書体 NK-B" panose="02020700000000000000" pitchFamily="18" charset="-128"/>
              </a:rPr>
              <a:t>諸価値についての理解を</a:t>
            </a:r>
            <a:r>
              <a:rPr kumimoji="1" lang="ja-JP" altLang="en-US" sz="3200" b="0" i="0" u="heavy" strike="noStrike" kern="1200" cap="none" spc="0" normalizeH="0" noProof="0" dirty="0" smtClean="0">
                <a:ln>
                  <a:noFill/>
                </a:ln>
                <a:effectLst/>
                <a:uLnTx/>
                <a:uFillTx/>
                <a:latin typeface="UD デジタル 教科書体 NK-B" panose="02020700000000000000" pitchFamily="18" charset="-128"/>
                <a:ea typeface="UD デジタル 教科書体 NK-B" panose="02020700000000000000" pitchFamily="18" charset="-128"/>
              </a:rPr>
              <a:t>基に</a:t>
            </a:r>
            <a:r>
              <a:rPr kumimoji="1" lang="ja-JP" altLang="en-US"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ts val="54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自己</a:t>
            </a:r>
            <a:r>
              <a:rPr kumimoji="1" lang="ja-JP" altLang="en-US"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を見つめ、物事を</a:t>
            </a:r>
            <a:r>
              <a:rPr kumimoji="1" lang="en-US" altLang="ja-JP"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広い視野から</a:t>
            </a:r>
            <a:r>
              <a:rPr kumimoji="1" lang="en-US" altLang="ja-JP"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多面的・多角的に考え、</a:t>
            </a:r>
            <a:r>
              <a:rPr kumimoji="1" lang="ja-JP" altLang="en-US" sz="3200" b="0" i="0" u="none" strike="noStrike" kern="12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自己の</a:t>
            </a:r>
            <a:r>
              <a:rPr kumimoji="1" lang="en-US" altLang="ja-JP" sz="3200" b="0" i="0" u="none" strike="noStrike" kern="12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人間としての</a:t>
            </a:r>
            <a:r>
              <a:rPr kumimoji="1" lang="en-US" altLang="ja-JP"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の生き方についての考えを深める学習を通して</a:t>
            </a:r>
            <a:r>
              <a:rPr kumimoji="1" lang="ja-JP" altLang="en-US" sz="3200" b="0" i="0" u="none" strike="noStrike" kern="12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a:t>
            </a:r>
            <a:endParaRPr kumimoji="1" lang="en-US" altLang="ja-JP" sz="3200" b="0" i="0" u="none" strike="noStrike" kern="12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1" fontAlgn="auto" latinLnBrk="0" hangingPunct="1">
              <a:lnSpc>
                <a:spcPts val="54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effectLst/>
                <a:uLnTx/>
                <a:uFillTx/>
                <a:latin typeface="UD デジタル 教科書体 NK-B" panose="02020700000000000000" pitchFamily="18" charset="-128"/>
                <a:ea typeface="UD デジタル 教科書体 NK-B" panose="02020700000000000000" pitchFamily="18" charset="-128"/>
              </a:rPr>
              <a:t>道徳的</a:t>
            </a:r>
            <a:r>
              <a:rPr kumimoji="1" lang="ja-JP" altLang="en-US" sz="32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な判断力、心情、実践意欲と態度</a:t>
            </a:r>
            <a:r>
              <a:rPr kumimoji="1" lang="ja-JP" altLang="en-US" sz="3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を育てる</a:t>
            </a:r>
            <a:r>
              <a:rPr kumimoji="1" lang="ja-JP" altLang="en-US"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05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0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endParaRPr kumimoji="1" lang="en-US" altLang="ja-JP" sz="10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a:p>
            <a:pPr marL="0" marR="0" lvl="0" indent="0" algn="r" defTabSz="914400" rtl="0" eaLnBrk="1" fontAlgn="auto" latinLnBrk="0" hangingPunct="1">
              <a:lnSpc>
                <a:spcPts val="54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小学校学習指導要領　第３章　特別の教科　</a:t>
            </a:r>
            <a:r>
              <a:rPr kumimoji="1" lang="ja-JP" altLang="en-US"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道徳　</a:t>
            </a:r>
            <a:r>
              <a:rPr kumimoji="1" lang="en-US" altLang="ja-JP"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en-US" altLang="ja-JP"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中学校のみ記載）</a:t>
            </a:r>
            <a:r>
              <a:rPr kumimoji="1" lang="en-US" altLang="ja-JP"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a:t>
            </a:r>
          </a:p>
        </p:txBody>
      </p:sp>
      <p:pic>
        <p:nvPicPr>
          <p:cNvPr id="2050" name="Picture 2" descr="https://web.pref.hyogo.lg.jp/kk03/documents/1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239" y="677108"/>
            <a:ext cx="1258739" cy="1290897"/>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940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90599" y="913885"/>
            <a:ext cx="9156795"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５．　道徳科の目標</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二等辺三角形 5"/>
          <p:cNvSpPr/>
          <p:nvPr/>
        </p:nvSpPr>
        <p:spPr>
          <a:xfrm>
            <a:off x="1743451" y="2122105"/>
            <a:ext cx="3974366" cy="3207515"/>
          </a:xfrm>
          <a:prstGeom prst="triangle">
            <a:avLst>
              <a:gd name="adj" fmla="val 48303"/>
            </a:avLst>
          </a:prstGeom>
          <a:ln w="762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panose="020F0502020204030204"/>
              <a:ea typeface="游明朝" panose="02020400000000000000" pitchFamily="18" charset="-128"/>
              <a:cs typeface="+mn-cs"/>
            </a:endParaRPr>
          </a:p>
        </p:txBody>
      </p:sp>
      <p:sp>
        <p:nvSpPr>
          <p:cNvPr id="8" name="角丸四角形 7"/>
          <p:cNvSpPr/>
          <p:nvPr/>
        </p:nvSpPr>
        <p:spPr>
          <a:xfrm>
            <a:off x="210484" y="4760503"/>
            <a:ext cx="3960000" cy="1440000"/>
          </a:xfrm>
          <a:prstGeom prst="roundRect">
            <a:avLst/>
          </a:prstGeom>
          <a:solidFill>
            <a:srgbClr val="E1E1FF"/>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生き方について考えるための</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基になるのが</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24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「道徳的諸価値の理解</a:t>
            </a:r>
            <a:r>
              <a:rPr 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a:t>
            </a:r>
            <a:endParaRPr lang="en-US" alt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endParaRPr>
          </a:p>
          <a:p>
            <a:pPr algn="ctr">
              <a:spcAft>
                <a:spcPts val="0"/>
              </a:spcAft>
            </a:pPr>
            <a:r>
              <a:rPr lang="ja-JP" sz="2000" kern="100" dirty="0" smtClean="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です</a:t>
            </a: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角丸四角形 9"/>
          <p:cNvSpPr/>
          <p:nvPr/>
        </p:nvSpPr>
        <p:spPr>
          <a:xfrm>
            <a:off x="4669571" y="3562105"/>
            <a:ext cx="4329286" cy="2635614"/>
          </a:xfrm>
          <a:prstGeom prst="roundRect">
            <a:avLst/>
          </a:prstGeom>
          <a:solidFill>
            <a:srgbClr val="FFEBEB"/>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生き方についての考えを深めるためには、</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spcAft>
                <a:spcPts val="0"/>
              </a:spcAft>
            </a:pPr>
            <a:r>
              <a:rPr lang="ja-JP" sz="20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①</a:t>
            </a:r>
            <a:r>
              <a:rPr lang="ja-JP" sz="24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自己を見つめる</a:t>
            </a:r>
            <a:r>
              <a:rPr 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こと</a:t>
            </a:r>
            <a:endParaRPr lang="en-US" alt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endParaRPr>
          </a:p>
          <a:p>
            <a:pPr>
              <a:spcAft>
                <a:spcPts val="0"/>
              </a:spcAft>
            </a:pPr>
            <a:r>
              <a:rPr lang="en-US" altLang="ja-JP" sz="2400" kern="100" dirty="0">
                <a:solidFill>
                  <a:srgbClr val="000000"/>
                </a:solidFill>
                <a:latin typeface="游明朝" panose="02020400000000000000" pitchFamily="18" charset="-128"/>
                <a:ea typeface="UD デジタル 教科書体 NP-B" panose="02020700000000000000" pitchFamily="18" charset="-128"/>
                <a:cs typeface="Times New Roman" panose="02020603050405020304" pitchFamily="18" charset="0"/>
              </a:rPr>
              <a:t> </a:t>
            </a:r>
            <a:r>
              <a:rPr lang="en-US" altLang="ja-JP" sz="2400" kern="100" dirty="0" smtClean="0">
                <a:solidFill>
                  <a:srgbClr val="000000"/>
                </a:solidFill>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sz="20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（主体的</a:t>
            </a:r>
            <a:r>
              <a:rPr lang="ja-JP" sz="20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であること）</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9700" indent="-139700">
              <a:spcAft>
                <a:spcPts val="0"/>
              </a:spcAft>
            </a:pPr>
            <a:r>
              <a:rPr lang="ja-JP" sz="20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②</a:t>
            </a:r>
            <a:r>
              <a:rPr lang="ja-JP" sz="24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物事を多面的・多角的に</a:t>
            </a:r>
            <a:r>
              <a:rPr 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考える</a:t>
            </a:r>
            <a:r>
              <a:rPr lang="ja-JP" sz="24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こと</a:t>
            </a:r>
            <a:r>
              <a:rPr lang="ja-JP" sz="20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（対話的であること）</a:t>
            </a: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が必要です。</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角丸四角形 10"/>
          <p:cNvSpPr/>
          <p:nvPr/>
        </p:nvSpPr>
        <p:spPr>
          <a:xfrm>
            <a:off x="210484" y="1604863"/>
            <a:ext cx="4912072" cy="1440000"/>
          </a:xfrm>
          <a:prstGeom prst="roundRect">
            <a:avLst/>
          </a:prstGeom>
          <a:solidFill>
            <a:srgbClr val="FFC000">
              <a:lumMod val="40000"/>
              <a:lumOff val="6000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000000"/>
                </a:solidFill>
                <a:effectLst/>
                <a:uLnTx/>
                <a:uFillTx/>
                <a:latin typeface="游明朝" panose="020F0502020204030204"/>
                <a:ea typeface="UD デジタル 教科書体 NP-R" panose="02020400000000000000" pitchFamily="18" charset="-128"/>
                <a:cs typeface="Times New Roman" panose="02020603050405020304" pitchFamily="18" charset="0"/>
              </a:rPr>
              <a:t>道徳科の授業は、</a:t>
            </a:r>
            <a:endParaRPr kumimoji="0" lang="ja-JP" altLang="en-US" sz="24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ja-JP" altLang="en-US" sz="2400" b="0" i="0" u="none" strike="noStrike" kern="100" cap="none" spc="0" normalizeH="0" baseline="0" noProof="0" dirty="0">
                <a:ln>
                  <a:noFill/>
                </a:ln>
                <a:solidFill>
                  <a:srgbClr val="000000"/>
                </a:solidFill>
                <a:effectLst/>
                <a:uLnTx/>
                <a:uFillTx/>
                <a:latin typeface="游明朝" panose="020F0502020204030204"/>
                <a:ea typeface="UD デジタル 教科書体 NP-B" panose="02020700000000000000" pitchFamily="18" charset="-128"/>
                <a:cs typeface="Times New Roman" panose="02020603050405020304" pitchFamily="18" charset="0"/>
              </a:rPr>
              <a:t>「自己の生き方に</a:t>
            </a:r>
            <a:r>
              <a:rPr kumimoji="0" lang="ja-JP" altLang="en-US" sz="2400" b="0" i="0" u="none" strike="noStrike" kern="100" cap="none" spc="0" normalizeH="0" baseline="0" noProof="0" dirty="0" smtClean="0">
                <a:ln>
                  <a:noFill/>
                </a:ln>
                <a:solidFill>
                  <a:srgbClr val="000000"/>
                </a:solidFill>
                <a:effectLst/>
                <a:uLnTx/>
                <a:uFillTx/>
                <a:latin typeface="游明朝" panose="020F0502020204030204"/>
                <a:ea typeface="UD デジタル 教科書体 NP-B" panose="02020700000000000000" pitchFamily="18" charset="-128"/>
                <a:cs typeface="Times New Roman" panose="02020603050405020304" pitchFamily="18" charset="0"/>
              </a:rPr>
              <a:t>ついて考える</a:t>
            </a:r>
            <a:r>
              <a:rPr kumimoji="0" lang="ja-JP" altLang="en-US" sz="2400" b="0" i="0" u="none" strike="noStrike" kern="100" cap="none" spc="0" normalizeH="0" baseline="0" noProof="0" dirty="0">
                <a:ln>
                  <a:noFill/>
                </a:ln>
                <a:solidFill>
                  <a:srgbClr val="000000"/>
                </a:solidFill>
                <a:effectLst/>
                <a:uLnTx/>
                <a:uFillTx/>
                <a:latin typeface="游明朝" panose="020F0502020204030204"/>
                <a:ea typeface="UD デジタル 教科書体 NP-B" panose="02020700000000000000" pitchFamily="18" charset="-128"/>
                <a:cs typeface="Times New Roman" panose="02020603050405020304" pitchFamily="18" charset="0"/>
              </a:rPr>
              <a:t>」</a:t>
            </a:r>
            <a:endParaRPr kumimoji="0" lang="ja-JP" altLang="en-US" sz="28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000000"/>
                </a:solidFill>
                <a:effectLst/>
                <a:uLnTx/>
                <a:uFillTx/>
                <a:latin typeface="游明朝" panose="020F0502020204030204"/>
                <a:ea typeface="UD デジタル 教科書体 NP-R" panose="02020400000000000000" pitchFamily="18" charset="-128"/>
                <a:cs typeface="Times New Roman" panose="02020603050405020304" pitchFamily="18" charset="0"/>
              </a:rPr>
              <a:t>時間です。</a:t>
            </a:r>
            <a:endParaRPr kumimoji="0" lang="ja-JP" altLang="en-US" sz="24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2" name="角丸四角形吹き出し 11"/>
          <p:cNvSpPr/>
          <p:nvPr/>
        </p:nvSpPr>
        <p:spPr>
          <a:xfrm>
            <a:off x="5122556" y="1045292"/>
            <a:ext cx="3245067" cy="669134"/>
          </a:xfrm>
          <a:prstGeom prst="wedgeRoundRectCallout">
            <a:avLst>
              <a:gd name="adj1" fmla="val -60935"/>
              <a:gd name="adj2" fmla="val 47692"/>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l" defTabSz="914400" eaLnBrk="1" fontAlgn="auto" latinLnBrk="0" hangingPunct="1">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「何のために</a:t>
            </a:r>
            <a:r>
              <a:rPr kumimoji="0" lang="ja-JP" altLang="en-US" b="0" i="0" u="none" strike="noStrike" kern="100" cap="none" spc="0" normalizeH="0" baseline="0" noProof="0" dirty="0" smtClean="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、どう</a:t>
            </a: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生きるのか」</a:t>
            </a:r>
            <a:endParaRPr kumimoji="0" lang="ja-JP" altLang="en-US" sz="2000" b="0" i="0" u="none" strike="noStrike" kern="100" cap="none" spc="0" normalizeH="0" baseline="0" noProof="0" dirty="0">
              <a:ln>
                <a:noFill/>
              </a:ln>
              <a:solidFill>
                <a:sysClr val="windowText" lastClr="000000"/>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r" defTabSz="914400" eaLnBrk="1" fontAlgn="auto" latinLnBrk="0" hangingPunct="1">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など</a:t>
            </a:r>
            <a:endParaRPr kumimoji="0" lang="ja-JP" altLang="en-US" sz="2000" b="0" i="0" u="none" strike="noStrike" kern="100" cap="none" spc="0" normalizeH="0" baseline="0" noProof="0" dirty="0">
              <a:ln>
                <a:noFill/>
              </a:ln>
              <a:solidFill>
                <a:sysClr val="windowText" lastClr="000000"/>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3" name="角丸四角形吹き出し 12"/>
          <p:cNvSpPr/>
          <p:nvPr/>
        </p:nvSpPr>
        <p:spPr>
          <a:xfrm>
            <a:off x="210484" y="3452541"/>
            <a:ext cx="2739750" cy="1060523"/>
          </a:xfrm>
          <a:prstGeom prst="wedgeRoundRectCallout">
            <a:avLst>
              <a:gd name="adj1" fmla="val -5634"/>
              <a:gd name="adj2" fmla="val 75952"/>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l">
              <a:spcAft>
                <a:spcPts val="0"/>
              </a:spcAft>
            </a:pPr>
            <a:r>
              <a:rPr lang="ja-JP"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道徳的な生き方について考えるために、道徳的価値の大切さを理解する。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角丸四角形吹き出し 13"/>
          <p:cNvSpPr/>
          <p:nvPr/>
        </p:nvSpPr>
        <p:spPr>
          <a:xfrm>
            <a:off x="5464799" y="2219370"/>
            <a:ext cx="3571970" cy="1246731"/>
          </a:xfrm>
          <a:prstGeom prst="wedgeRoundRectCallout">
            <a:avLst>
              <a:gd name="adj1" fmla="val 1993"/>
              <a:gd name="adj2" fmla="val 63546"/>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l">
              <a:spcAft>
                <a:spcPts val="0"/>
              </a:spcAft>
            </a:pPr>
            <a:r>
              <a:rPr lang="ja-JP"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まず、自分の生き方を真剣に見つめる、自我の殻に閉じこもらず、広く他者の考えや意見を聞き、自己の考えを持つ。</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22"/>
          <p:cNvSpPr txBox="1">
            <a:spLocks noChangeArrowheads="1"/>
          </p:cNvSpPr>
          <p:nvPr/>
        </p:nvSpPr>
        <p:spPr bwMode="auto">
          <a:xfrm>
            <a:off x="497621" y="6374390"/>
            <a:ext cx="8343900" cy="451406"/>
          </a:xfrm>
          <a:prstGeom prst="rect">
            <a:avLst/>
          </a:prstGeom>
          <a:noFill/>
          <a:ln w="9525">
            <a:noFill/>
            <a:miter lim="800000"/>
            <a:headEnd/>
            <a:tailEnd/>
          </a:ln>
        </p:spPr>
        <p:txBody>
          <a:bodyPr rot="0" vert="horz" wrap="square" lIns="91440" tIns="45720" rIns="91440" bIns="45720" anchor="t" anchorCtr="0">
            <a:spAutoFit/>
          </a:bodyPr>
          <a:lstStyle/>
          <a:p>
            <a:pPr algn="just">
              <a:lnSpc>
                <a:spcPts val="1400"/>
              </a:lnSpc>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指導資料 「対話的な学び」を通して生き方についての考えを深める道徳科の授業をめざして（令和２年３月）</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r">
              <a:lnSpc>
                <a:spcPts val="1400"/>
              </a:lnSpc>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兵庫県教育委員会 </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097120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6" name="テキスト ボックス 5"/>
          <p:cNvSpPr txBox="1"/>
          <p:nvPr/>
        </p:nvSpPr>
        <p:spPr>
          <a:xfrm flipH="1">
            <a:off x="313100" y="5584839"/>
            <a:ext cx="34490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指導資料</a:t>
            </a:r>
            <a:endParaRPr kumimoji="1" lang="en-US" altLang="ja-JP"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a:t>
            </a:r>
            <a:endParaRPr kumimoji="1" lang="en-US" altLang="ja-JP"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平成</a:t>
            </a:r>
            <a:r>
              <a:rPr kumimoji="1" lang="en-US" altLang="ja-JP"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31</a:t>
            </a: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a:t>
            </a:r>
            <a:r>
              <a:rPr kumimoji="1" lang="en-US" altLang="ja-JP"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a:t>
            </a: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月</a:t>
            </a:r>
            <a:endParaRPr kumimoji="1" lang="en-US" altLang="ja-JP"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（兵庫県教育委員会）</a:t>
            </a:r>
            <a:endPar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p:cNvSpPr/>
          <p:nvPr/>
        </p:nvSpPr>
        <p:spPr>
          <a:xfrm>
            <a:off x="2611780" y="830241"/>
            <a:ext cx="5971940" cy="954107"/>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道徳性とは、</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R="0" lvl="0" algn="l" defTabSz="914400" rtl="0" eaLnBrk="1" fontAlgn="auto" latinLnBrk="0" hangingPunct="1">
              <a:lnSpc>
                <a:spcPct val="100000"/>
              </a:lnSpc>
              <a:spcBef>
                <a:spcPts val="0"/>
              </a:spcBef>
              <a:spcAft>
                <a:spcPts val="0"/>
              </a:spcAft>
              <a:buClrTx/>
              <a:buSzTx/>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よりよく生きるための人格的特性</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3" name="図 2"/>
          <p:cNvPicPr>
            <a:picLocks noChangeAspect="1"/>
          </p:cNvPicPr>
          <p:nvPr/>
        </p:nvPicPr>
        <p:blipFill>
          <a:blip r:embed="rId3">
            <a:clrChange>
              <a:clrFrom>
                <a:srgbClr val="FFFFFF"/>
              </a:clrFrom>
              <a:clrTo>
                <a:srgbClr val="FFFFFF">
                  <a:alpha val="0"/>
                </a:srgbClr>
              </a:clrTo>
            </a:clrChange>
          </a:blip>
          <a:stretch>
            <a:fillRect/>
          </a:stretch>
        </p:blipFill>
        <p:spPr>
          <a:xfrm>
            <a:off x="3308045" y="2508875"/>
            <a:ext cx="5106023" cy="4150661"/>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313100" y="830241"/>
            <a:ext cx="8454547" cy="3349771"/>
          </a:xfrm>
          <a:prstGeom prst="rect">
            <a:avLst/>
          </a:prstGeom>
        </p:spPr>
      </p:pic>
      <p:sp>
        <p:nvSpPr>
          <p:cNvPr id="8" name="左矢印 7"/>
          <p:cNvSpPr/>
          <p:nvPr/>
        </p:nvSpPr>
        <p:spPr>
          <a:xfrm>
            <a:off x="2490953" y="2932386"/>
            <a:ext cx="817092" cy="457200"/>
          </a:xfrm>
          <a:prstGeom prst="left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descr="https://web.pref.hyogo.lg.jp/kk03/documents/118.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9155" y="2183581"/>
            <a:ext cx="953057" cy="977405"/>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33641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正方形/長方形 7"/>
          <p:cNvSpPr/>
          <p:nvPr/>
        </p:nvSpPr>
        <p:spPr>
          <a:xfrm>
            <a:off x="189012" y="1428119"/>
            <a:ext cx="864096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道徳科の授業は、特定の価値観を押し付けたり、主体性をもたず</a:t>
            </a:r>
            <a:endPar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言われるままに行動するよう指導したりすることではない。</a:t>
            </a:r>
            <a:endPar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967498" y="723822"/>
            <a:ext cx="7083991" cy="784830"/>
          </a:xfrm>
          <a:prstGeom prst="rect">
            <a:avLst/>
          </a:prstGeom>
        </p:spPr>
        <p:txBody>
          <a:bodyPr wrap="none">
            <a:spAutoFit/>
          </a:bodyPr>
          <a:lstStyle/>
          <a:p>
            <a:pPr lvl="0" algn="just">
              <a:lnSpc>
                <a:spcPts val="5400"/>
              </a:lnSpc>
              <a:defRPr/>
            </a:pPr>
            <a:r>
              <a:rPr lang="ja-JP" altLang="en-US" sz="3200" dirty="0" smtClean="0">
                <a:latin typeface="UD デジタル 教科書体 NK-B" panose="02020700000000000000" pitchFamily="18" charset="-128"/>
                <a:ea typeface="UD デジタル 教科書体 NK-B" panose="02020700000000000000" pitchFamily="18" charset="-128"/>
              </a:rPr>
              <a:t>「道徳的諸価値についての理解を基に」</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p:cNvSpPr txBox="1"/>
          <p:nvPr/>
        </p:nvSpPr>
        <p:spPr>
          <a:xfrm flipH="1">
            <a:off x="3034882" y="2130889"/>
            <a:ext cx="64264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指導資料道徳科の全面実施に向けて　平成</a:t>
            </a:r>
            <a:r>
              <a:rPr kumimoji="1" lang="en-US" altLang="ja-JP"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31</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a:t>
            </a:r>
            <a:r>
              <a:rPr kumimoji="1" lang="en-US" altLang="ja-JP"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月（兵庫県教育委員会）</a:t>
            </a:r>
            <a:endParaRPr kumimoji="1"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 name="下カーブ矢印 1"/>
          <p:cNvSpPr/>
          <p:nvPr/>
        </p:nvSpPr>
        <p:spPr>
          <a:xfrm>
            <a:off x="1900107" y="3180159"/>
            <a:ext cx="5218771" cy="1192387"/>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20"/>
          <p:cNvSpPr txBox="1"/>
          <p:nvPr/>
        </p:nvSpPr>
        <p:spPr>
          <a:xfrm>
            <a:off x="967498" y="6009023"/>
            <a:ext cx="7560864" cy="7162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（授業前）　 </a:t>
            </a:r>
            <a:r>
              <a:rPr kumimoji="0" lang="ja-JP" altLang="en-US" sz="3200" b="0" i="0" u="none" strike="noStrike" kern="100" cap="none" spc="0" normalizeH="0" baseline="0" noProof="0" dirty="0" smtClean="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kumimoji="0" lang="ja-JP" altLang="en-US" sz="3200" b="0" i="0" u="none" strike="noStrike" kern="100" cap="none" spc="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授業後）</a:t>
            </a:r>
            <a:endParaRPr kumimoji="0" lang="en-US" altLang="ja-JP" sz="3200" b="0" i="0" u="none" strike="noStrike" kern="100" cap="none" spc="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12" name="角丸四角形 11"/>
          <p:cNvSpPr/>
          <p:nvPr/>
        </p:nvSpPr>
        <p:spPr>
          <a:xfrm>
            <a:off x="5071170" y="4372546"/>
            <a:ext cx="3672000" cy="151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・理解の深まり</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・新た</a:t>
            </a: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な</a:t>
            </a:r>
            <a:r>
              <a:rPr lang="ja-JP" altLang="en-US" sz="2800" dirty="0">
                <a:solidFill>
                  <a:prstClr val="black"/>
                </a:solidFill>
                <a:latin typeface="UD デジタル 教科書体 NP-B" panose="02020700000000000000" pitchFamily="18" charset="-128"/>
                <a:ea typeface="UD デジタル 教科書体 NP-B" panose="02020700000000000000" pitchFamily="18" charset="-128"/>
              </a:rPr>
              <a:t>気付</a:t>
            </a:r>
            <a:r>
              <a:rPr lang="ja-JP" altLang="en-US" sz="2800" dirty="0" smtClean="0">
                <a:solidFill>
                  <a:prstClr val="black"/>
                </a:solidFill>
                <a:latin typeface="UD デジタル 教科書体 NP-B" panose="02020700000000000000" pitchFamily="18" charset="-128"/>
                <a:ea typeface="UD デジタル 教科書体 NP-B" panose="02020700000000000000" pitchFamily="18" charset="-128"/>
              </a:rPr>
              <a:t>き</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・納得解</a:t>
            </a:r>
          </a:p>
        </p:txBody>
      </p:sp>
      <p:sp>
        <p:nvSpPr>
          <p:cNvPr id="13" name="角丸四角形 12"/>
          <p:cNvSpPr/>
          <p:nvPr/>
        </p:nvSpPr>
        <p:spPr>
          <a:xfrm>
            <a:off x="318144" y="4341256"/>
            <a:ext cx="3672000" cy="151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経験や体験を通して「知っている」こと</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 name="右矢印 3"/>
          <p:cNvSpPr/>
          <p:nvPr/>
        </p:nvSpPr>
        <p:spPr>
          <a:xfrm>
            <a:off x="3990145" y="4860917"/>
            <a:ext cx="1074062" cy="557604"/>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20"/>
          <p:cNvSpPr txBox="1"/>
          <p:nvPr/>
        </p:nvSpPr>
        <p:spPr>
          <a:xfrm>
            <a:off x="-100845" y="2920394"/>
            <a:ext cx="9220674" cy="157605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00" cap="none" spc="0" normalizeH="0" baseline="0" noProof="0" dirty="0" smtClean="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自己を見つめ</a:t>
            </a:r>
            <a:endParaRPr kumimoji="0" lang="en-US" altLang="ja-JP" sz="2800" b="0" i="0" u="none" strike="noStrike" kern="100" cap="none" spc="0" normalizeH="0" baseline="0" noProof="0" dirty="0" smtClean="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物事を（広い視野から）多面的・多角的に考え、</a:t>
            </a:r>
            <a:endParaRPr kumimoji="0" lang="en-US" altLang="ja-JP" sz="2800" b="0" i="0" u="none" strike="noStrike" kern="1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自己の（人間としての）生き方についての考えを深める</a:t>
            </a:r>
            <a:endParaRPr kumimoji="0" lang="en-US" altLang="ja-JP" sz="2800" b="0" i="0" u="none" strike="noStrike" kern="1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6" name="右矢印吹き出し 5"/>
          <p:cNvSpPr/>
          <p:nvPr/>
        </p:nvSpPr>
        <p:spPr>
          <a:xfrm rot="5400000">
            <a:off x="3424891" y="-2489870"/>
            <a:ext cx="2294217" cy="8742675"/>
          </a:xfrm>
          <a:prstGeom prst="rightArrowCallout">
            <a:avLst>
              <a:gd name="adj1" fmla="val 21112"/>
              <a:gd name="adj2" fmla="val 25972"/>
              <a:gd name="adj3" fmla="val 16251"/>
              <a:gd name="adj4" fmla="val 756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7397921" y="5418521"/>
            <a:ext cx="1105668" cy="1181005"/>
          </a:xfrm>
          <a:prstGeom prst="rect">
            <a:avLst/>
          </a:prstGeom>
        </p:spPr>
      </p:pic>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a:off x="2927542" y="5418522"/>
            <a:ext cx="1158868" cy="1235806"/>
          </a:xfrm>
          <a:prstGeom prst="rect">
            <a:avLst/>
          </a:prstGeom>
        </p:spPr>
      </p:pic>
      <p:pic>
        <p:nvPicPr>
          <p:cNvPr id="2054" name="Picture 6" descr="https://web.pref.hyogo.lg.jp/kk03/documents/10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1489" y="2880941"/>
            <a:ext cx="891848" cy="918783"/>
          </a:xfrm>
          <a:prstGeom prst="rect">
            <a:avLst/>
          </a:prstGeom>
          <a:noFill/>
          <a:extLst>
            <a:ext uri="{909E8E84-426E-40DD-AFC4-6F175D3DCCD1}">
              <a14:hiddenFill xmlns:a14="http://schemas.microsoft.com/office/drawing/2010/main">
                <a:solidFill>
                  <a:srgbClr val="FFFFFF"/>
                </a:solidFill>
              </a14:hiddenFill>
            </a:ext>
          </a:extLst>
        </p:spPr>
      </p:pic>
      <p:sp>
        <p:nvSpPr>
          <p:cNvPr id="17"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3093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animBg="1"/>
      <p:bldP spid="13" grpId="0" animBg="1"/>
      <p:bldP spid="4"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4394" y="843871"/>
            <a:ext cx="9156795" cy="584775"/>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内容項目と４つの視点　</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考えるための手掛かり</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p>
        </p:txBody>
      </p:sp>
      <p:sp>
        <p:nvSpPr>
          <p:cNvPr id="10" name="Rectangle 5"/>
          <p:cNvSpPr>
            <a:spLocks noChangeArrowheads="1"/>
          </p:cNvSpPr>
          <p:nvPr/>
        </p:nvSpPr>
        <p:spPr bwMode="auto">
          <a:xfrm>
            <a:off x="251520" y="1463584"/>
            <a:ext cx="8640960" cy="4524712"/>
          </a:xfrm>
          <a:prstGeom prst="rect">
            <a:avLst/>
          </a:prstGeom>
          <a:noFill/>
          <a:ln w="57150">
            <a:headEnd/>
            <a:tailEnd/>
          </a:ln>
          <a:effectLst/>
        </p:spPr>
        <p:style>
          <a:lnRef idx="1">
            <a:schemeClr val="accent1"/>
          </a:lnRef>
          <a:fillRef idx="2">
            <a:schemeClr val="accent1"/>
          </a:fillRef>
          <a:effectRef idx="1">
            <a:schemeClr val="accent1"/>
          </a:effectRef>
          <a:fontRef idx="minor">
            <a:schemeClr val="dk1"/>
          </a:fontRef>
        </p:style>
        <p:txBody>
          <a:bodyPr/>
          <a:lstStyle>
            <a:lvl1pPr marL="342900" indent="-3429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A</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主として自分自身に関すること　　　　　　　　　　　　　　　　　　　　</a:t>
            </a:r>
            <a:endPar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24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善悪の判断、自律、自由と責任　正直、誠実 等</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K-R" panose="02020400000000000000" pitchFamily="18" charset="-128"/>
                <a:ea typeface="UD デジタル 教科書体 NK-R" panose="02020400000000000000" pitchFamily="18" charset="-128"/>
              </a:rPr>
              <a:t>　</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r>
            <a:b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br>
            <a: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B</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主として人との関わりに関する</a:t>
            </a:r>
            <a:r>
              <a:rPr kumimoji="1" lang="ja-JP" altLang="en-US" sz="3000" b="0" i="0" u="none" strike="noStrike" kern="1200" cap="none" spc="0" normalizeH="0" baseline="0" noProof="0" dirty="0" smtClean="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こと</a:t>
            </a:r>
            <a:endParaRPr lang="en-US" altLang="ja-JP" sz="3000" dirty="0">
              <a:solidFill>
                <a:prstClr val="black">
                  <a:lumMod val="95000"/>
                  <a:lumOff val="5000"/>
                </a:prstClr>
              </a:solidFill>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en-US" altLang="ja-JP" sz="3000" b="0" i="0" u="none" strike="noStrike" kern="1200" cap="none" spc="0" normalizeH="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rPr>
              <a:t> </a:t>
            </a:r>
            <a:r>
              <a:rPr kumimoji="1" lang="en-US" altLang="ja-JP" sz="3000" b="0" i="0" u="none" strike="noStrike" kern="1200" cap="none" spc="0" normalizeH="0" noProof="0" dirty="0" smtClean="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rPr>
              <a:t>     </a:t>
            </a:r>
            <a:r>
              <a:rPr kumimoji="1" lang="ja-JP" altLang="en-US" sz="2400" b="0" i="0" u="none" strike="noStrike" kern="1200" cap="none" spc="0" normalizeH="0" baseline="0" noProof="0" dirty="0" smtClean="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親切</a:t>
            </a:r>
            <a:r>
              <a:rPr kumimoji="1" lang="ja-JP" altLang="en-US"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、思いやり　感謝　礼儀　友情、信頼 等</a:t>
            </a:r>
            <a:endParaRPr kumimoji="1" lang="en-US" altLang="ja-JP"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ts val="3100"/>
              </a:lnSpc>
              <a:spcBef>
                <a:spcPct val="20000"/>
              </a:spcBef>
              <a:spcAft>
                <a:spcPts val="0"/>
              </a:spcAft>
              <a:buClrTx/>
              <a:buSzTx/>
              <a:buFontTx/>
              <a:buNone/>
              <a:tabLst/>
              <a:defRPr/>
            </a:pPr>
            <a: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C</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主として集団や社会との関わりに関すること</a:t>
            </a:r>
            <a:endPar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ts val="3100"/>
              </a:lnSpc>
              <a:spcBef>
                <a:spcPct val="20000"/>
              </a:spcBef>
              <a:spcAft>
                <a:spcPts val="0"/>
              </a:spcAft>
              <a:buClrTx/>
              <a:buSzTx/>
              <a:buFontTx/>
              <a:buNone/>
              <a:tabLst/>
              <a:defRPr/>
            </a:pP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24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規則の尊重　公正、公平、社会正義 等</a:t>
            </a:r>
          </a:p>
          <a:p>
            <a:pPr marL="0" marR="0" lvl="0" indent="0" algn="l" defTabSz="914400" rtl="0" eaLnBrk="1" fontAlgn="auto" latinLnBrk="0" hangingPunct="1">
              <a:lnSpc>
                <a:spcPts val="3100"/>
              </a:lnSpc>
              <a:spcBef>
                <a:spcPct val="20000"/>
              </a:spcBef>
              <a:spcAft>
                <a:spcPts val="0"/>
              </a:spcAft>
              <a:buClrTx/>
              <a:buSzTx/>
              <a:buFontTx/>
              <a:buNone/>
              <a:tabLst/>
              <a:defRPr/>
            </a:pPr>
            <a: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D</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主として生命や自然、崇高なものとの関わり　</a:t>
            </a:r>
            <a:endPar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ts val="3100"/>
              </a:lnSpc>
              <a:spcBef>
                <a:spcPct val="20000"/>
              </a:spcBef>
              <a:spcAft>
                <a:spcPts val="0"/>
              </a:spcAft>
              <a:buClrTx/>
              <a:buSzTx/>
              <a:buFontTx/>
              <a:buNone/>
              <a:tabLst/>
              <a:defRPr/>
            </a:pP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に関する</a:t>
            </a:r>
            <a:r>
              <a:rPr kumimoji="1" lang="ja-JP" altLang="en-US" sz="3000" b="0" i="0" u="none" strike="noStrike" kern="1200" cap="none" spc="0" normalizeH="0" baseline="0" noProof="0" dirty="0" smtClean="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こと</a:t>
            </a:r>
            <a:endParaRPr lang="en-US" altLang="ja-JP" sz="3000" dirty="0">
              <a:solidFill>
                <a:prstClr val="black">
                  <a:lumMod val="95000"/>
                  <a:lumOff val="5000"/>
                </a:prstClr>
              </a:solidFill>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ts val="3100"/>
              </a:lnSpc>
              <a:spcBef>
                <a:spcPct val="20000"/>
              </a:spcBef>
              <a:spcAft>
                <a:spcPts val="0"/>
              </a:spcAft>
              <a:buClrTx/>
              <a:buSzTx/>
              <a:buFontTx/>
              <a:buNone/>
              <a:tabLst/>
              <a:defRPr/>
            </a:pPr>
            <a:r>
              <a:rPr kumimoji="1" lang="en-US" altLang="ja-JP" sz="3000" b="0" i="0" u="none" strike="noStrike" kern="1200" cap="none" spc="0" normalizeH="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rPr>
              <a:t> </a:t>
            </a:r>
            <a:r>
              <a:rPr kumimoji="1" lang="en-US" altLang="ja-JP" sz="3000" b="0" i="0" u="none" strike="noStrike" kern="1200" cap="none" spc="0" normalizeH="0" noProof="0" dirty="0" smtClean="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rPr>
              <a:t>     </a:t>
            </a:r>
            <a:r>
              <a:rPr kumimoji="1" lang="ja-JP" altLang="en-US" sz="2400" b="0" i="0" u="none" strike="noStrike" kern="1200" cap="none" spc="0" normalizeH="0" baseline="0" noProof="0" dirty="0" smtClean="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生命</a:t>
            </a:r>
            <a:r>
              <a:rPr kumimoji="1" lang="ja-JP" altLang="en-US"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の尊さ　自然愛護　感動、畏敬の念 等</a:t>
            </a:r>
            <a:endParaRPr kumimoji="1" lang="en-US" altLang="ja-JP"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endParaRPr>
          </a:p>
        </p:txBody>
      </p:sp>
      <p:sp>
        <p:nvSpPr>
          <p:cNvPr id="11" name="Text Box 4"/>
          <p:cNvSpPr txBox="1">
            <a:spLocks noChangeArrowheads="1"/>
          </p:cNvSpPr>
          <p:nvPr/>
        </p:nvSpPr>
        <p:spPr bwMode="auto">
          <a:xfrm>
            <a:off x="691945" y="6162053"/>
            <a:ext cx="7760110" cy="461665"/>
          </a:xfrm>
          <a:prstGeom prst="rect">
            <a:avLst/>
          </a:prstGeom>
          <a:solidFill>
            <a:srgbClr val="FFFFCC"/>
          </a:solidFill>
          <a:ln w="38100" algn="ctr">
            <a:noFill/>
            <a:miter lim="800000"/>
            <a:headEnd/>
            <a:tailEnd/>
          </a:ln>
          <a:effectLst/>
        </p:spPr>
        <p:txBody>
          <a:bodyPr wrap="square">
            <a:spAutoFit/>
          </a:bodyPr>
          <a:lstStyle>
            <a:lvl1pPr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28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28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28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2800">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道徳科　年間</a:t>
            </a:r>
            <a:r>
              <a:rPr kumimoji="1" lang="en-US" altLang="ja-JP"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35</a:t>
            </a:r>
            <a:r>
              <a:rPr kumimoji="1" lang="ja-JP" altLang="en-US"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時間</a:t>
            </a:r>
            <a:r>
              <a:rPr kumimoji="1" lang="en-US" altLang="ja-JP" sz="2400" b="1" i="0" u="none" strike="noStrike" kern="1200" cap="none" spc="0" normalizeH="0" baseline="0" noProof="0" dirty="0" smtClean="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2400" b="1" i="0" u="none" strike="noStrike" kern="1200" cap="none" spc="0" normalizeH="0" baseline="0" noProof="0" dirty="0" smtClean="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小学校</a:t>
            </a:r>
            <a:r>
              <a:rPr kumimoji="1" lang="en-US" altLang="ja-JP" sz="2400" b="1" i="0" u="none" strike="noStrike" kern="1200" cap="none" spc="0" normalizeH="0" baseline="0" noProof="0" dirty="0" smtClean="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1</a:t>
            </a:r>
            <a:r>
              <a:rPr kumimoji="1" lang="ja-JP" altLang="en-US" sz="2400" b="1" i="0" u="none" strike="noStrike" kern="1200" cap="none" spc="0" normalizeH="0" baseline="0" noProof="0" dirty="0" smtClean="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年生は</a:t>
            </a:r>
            <a:r>
              <a:rPr kumimoji="1" lang="en-US" altLang="ja-JP" sz="2400" b="1" i="0" u="none" strike="noStrike" kern="1200" cap="none" spc="0" normalizeH="0" baseline="0" noProof="0" dirty="0" smtClean="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34</a:t>
            </a:r>
            <a:r>
              <a:rPr kumimoji="1" lang="ja-JP" altLang="en-US"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時間</a:t>
            </a:r>
            <a:r>
              <a:rPr kumimoji="1" lang="en-US" altLang="ja-JP"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　　　　　　　　　　　</a:t>
            </a:r>
          </a:p>
        </p:txBody>
      </p:sp>
      <p:sp>
        <p:nvSpPr>
          <p:cNvPr id="3"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248659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抽象, 挿絵 が含まれている画像&#10;&#10;自動的に生成された説明">
            <a:extLst>
              <a:ext uri="{FF2B5EF4-FFF2-40B4-BE49-F238E27FC236}">
                <a16:creationId xmlns:a16="http://schemas.microsoft.com/office/drawing/2014/main" id="{10BDA387-2AE4-4D8D-AC92-3BBE1F3C7F31}"/>
              </a:ext>
            </a:extLst>
          </p:cNvPr>
          <p:cNvPicPr>
            <a:picLocks noChangeAspect="1"/>
          </p:cNvPicPr>
          <p:nvPr/>
        </p:nvPicPr>
        <p:blipFill rotWithShape="1">
          <a:blip r:embed="rId3">
            <a:extLst>
              <a:ext uri="{28A0092B-C50C-407E-A947-70E740481C1C}">
                <a14:useLocalDpi xmlns:a14="http://schemas.microsoft.com/office/drawing/2010/main" val="0"/>
              </a:ext>
            </a:extLst>
          </a:blip>
          <a:srcRect t="7696" r="52270" b="11044"/>
          <a:stretch/>
        </p:blipFill>
        <p:spPr>
          <a:xfrm>
            <a:off x="252051" y="1746680"/>
            <a:ext cx="1538114" cy="1571161"/>
          </a:xfrm>
          <a:prstGeom prst="rect">
            <a:avLst/>
          </a:prstGeom>
        </p:spPr>
      </p:pic>
      <p:sp>
        <p:nvSpPr>
          <p:cNvPr id="10" name="吹き出し: 角を丸めた四角形 9">
            <a:extLst>
              <a:ext uri="{FF2B5EF4-FFF2-40B4-BE49-F238E27FC236}">
                <a16:creationId xmlns:a16="http://schemas.microsoft.com/office/drawing/2014/main" id="{98E833C5-896C-47F6-8F69-8C34F0AC4AD3}"/>
              </a:ext>
            </a:extLst>
          </p:cNvPr>
          <p:cNvSpPr/>
          <p:nvPr/>
        </p:nvSpPr>
        <p:spPr>
          <a:xfrm>
            <a:off x="1941193" y="1484263"/>
            <a:ext cx="4737193" cy="1258937"/>
          </a:xfrm>
          <a:prstGeom prst="wedgeRoundRectCallout">
            <a:avLst>
              <a:gd name="adj1" fmla="val -55124"/>
              <a:gd name="adj2" fmla="val 26739"/>
              <a:gd name="adj3" fmla="val 16667"/>
            </a:avLst>
          </a:prstGeom>
          <a:ln w="57150">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さんの話をきいて、自分が正しいと考えたことは進んでしていきたいな。</a:t>
            </a:r>
          </a:p>
        </p:txBody>
      </p:sp>
      <p:pic>
        <p:nvPicPr>
          <p:cNvPr id="4" name="図 3" descr="抽象, 挿絵 が含まれている画像&#10;&#10;自動的に生成された説明">
            <a:extLst>
              <a:ext uri="{FF2B5EF4-FFF2-40B4-BE49-F238E27FC236}">
                <a16:creationId xmlns:a16="http://schemas.microsoft.com/office/drawing/2014/main" id="{2F4589A9-B136-4CB4-A099-0ACACF1C02AC}"/>
              </a:ext>
            </a:extLst>
          </p:cNvPr>
          <p:cNvPicPr>
            <a:picLocks noChangeAspect="1"/>
          </p:cNvPicPr>
          <p:nvPr/>
        </p:nvPicPr>
        <p:blipFill rotWithShape="1">
          <a:blip r:embed="rId3">
            <a:extLst>
              <a:ext uri="{28A0092B-C50C-407E-A947-70E740481C1C}">
                <a14:useLocalDpi xmlns:a14="http://schemas.microsoft.com/office/drawing/2010/main" val="0"/>
              </a:ext>
            </a:extLst>
          </a:blip>
          <a:srcRect l="57863" b="3024"/>
          <a:stretch/>
        </p:blipFill>
        <p:spPr>
          <a:xfrm>
            <a:off x="7458260" y="2088862"/>
            <a:ext cx="1386444" cy="2085413"/>
          </a:xfrm>
          <a:prstGeom prst="rect">
            <a:avLst/>
          </a:prstGeom>
        </p:spPr>
      </p:pic>
      <p:sp>
        <p:nvSpPr>
          <p:cNvPr id="15" name="吹き出し: 角を丸めた四角形 9">
            <a:extLst>
              <a:ext uri="{FF2B5EF4-FFF2-40B4-BE49-F238E27FC236}">
                <a16:creationId xmlns:a16="http://schemas.microsoft.com/office/drawing/2014/main" id="{98E833C5-896C-47F6-8F69-8C34F0AC4AD3}"/>
              </a:ext>
            </a:extLst>
          </p:cNvPr>
          <p:cNvSpPr/>
          <p:nvPr/>
        </p:nvSpPr>
        <p:spPr>
          <a:xfrm>
            <a:off x="2299855" y="2994995"/>
            <a:ext cx="4614255" cy="1131646"/>
          </a:xfrm>
          <a:prstGeom prst="wedgeRoundRectCallout">
            <a:avLst>
              <a:gd name="adj1" fmla="val 62552"/>
              <a:gd name="adj2" fmla="val -12301"/>
              <a:gd name="adj3" fmla="val 16667"/>
            </a:avLst>
          </a:prstGeom>
          <a:ln w="57150">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私も、進んで良いと思うこと</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をしていきたいな。</a:t>
            </a:r>
          </a:p>
        </p:txBody>
      </p:sp>
      <p:sp>
        <p:nvSpPr>
          <p:cNvPr id="11" name="Text Box 9"/>
          <p:cNvSpPr txBox="1">
            <a:spLocks noChangeArrowheads="1"/>
          </p:cNvSpPr>
          <p:nvPr/>
        </p:nvSpPr>
        <p:spPr bwMode="auto">
          <a:xfrm>
            <a:off x="143060" y="788298"/>
            <a:ext cx="8752459"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32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自己を</a:t>
            </a:r>
            <a:r>
              <a:rPr kumimoji="1" lang="ja-JP" altLang="en-US" sz="3200" b="0" i="0" u="none" strike="noStrike" kern="1200" cap="none" spc="0" normalizeH="0" baseline="0" noProof="0" dirty="0" smtClean="0">
                <a:ln>
                  <a:noFill/>
                </a:ln>
                <a:uLnTx/>
                <a:uFillTx/>
                <a:latin typeface="UD デジタル 教科書体 N-B" panose="02020700000000000000" pitchFamily="17" charset="-128"/>
                <a:ea typeface="UD デジタル 教科書体 N-B" panose="02020700000000000000" pitchFamily="17" charset="-128"/>
                <a:cs typeface="+mn-cs"/>
              </a:rPr>
              <a:t>見つめる</a:t>
            </a:r>
            <a:r>
              <a:rPr kumimoji="1" lang="ja-JP" altLang="en-US" sz="32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　</a:t>
            </a:r>
            <a:r>
              <a:rPr kumimoji="1" lang="en-US" altLang="ja-JP" sz="32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32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内容項目：善悪の判断</a:t>
            </a:r>
            <a:r>
              <a:rPr kumimoji="1" lang="en-US" altLang="ja-JP" sz="32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a:t>
            </a:r>
            <a:endParaRPr kumimoji="1" lang="en-US" altLang="ja-JP" sz="36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endParaRPr>
          </a:p>
        </p:txBody>
      </p:sp>
      <p:sp>
        <p:nvSpPr>
          <p:cNvPr id="5" name="テキスト ボックス 4"/>
          <p:cNvSpPr txBox="1"/>
          <p:nvPr/>
        </p:nvSpPr>
        <p:spPr>
          <a:xfrm>
            <a:off x="266253" y="4221909"/>
            <a:ext cx="8784976" cy="224676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例：道徳的価値を実現することの難しさや大切さ</a:t>
            </a:r>
            <a:r>
              <a:rPr kumimoji="1" lang="ja-JP" altLang="en-US" sz="2800" b="0"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を</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2800" dirty="0" smtClean="0">
                <a:solidFill>
                  <a:prstClr val="black"/>
                </a:solidFill>
                <a:latin typeface="UD デジタル 教科書体 N-R" panose="02020400000000000000" pitchFamily="17" charset="-128"/>
                <a:ea typeface="UD デジタル 教科書体 N-R" panose="02020400000000000000" pitchFamily="17" charset="-128"/>
              </a:rPr>
              <a:t>　</a:t>
            </a:r>
            <a:r>
              <a:rPr kumimoji="1" lang="ja-JP" altLang="en-US" sz="2800" b="0"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自分事</a:t>
            </a: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として考えている姿。</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例：読み物教材の登場人物を自分に置き換えている姿。</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例：現在の自分を振り返り自らの行動や考えを見直し</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kumimoji="1" lang="ja-JP" altLang="en-US" sz="2800" b="0" i="0" u="none" strike="noStrike" kern="1200" cap="none" spc="0" normalizeH="0" baseline="0" noProof="0" dirty="0" err="1">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て</a:t>
            </a: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いる姿。</a:t>
            </a:r>
          </a:p>
        </p:txBody>
      </p:sp>
      <p:sp>
        <p:nvSpPr>
          <p:cNvPr id="8" name="テキスト ボックス 7">
            <a:extLst>
              <a:ext uri="{FF2B5EF4-FFF2-40B4-BE49-F238E27FC236}">
                <a16:creationId xmlns:a16="http://schemas.microsoft.com/office/drawing/2014/main" id="{B6898E93-E9D1-3823-B6A4-80B01B60DE10}"/>
              </a:ext>
            </a:extLst>
          </p:cNvPr>
          <p:cNvSpPr txBox="1"/>
          <p:nvPr/>
        </p:nvSpPr>
        <p:spPr>
          <a:xfrm>
            <a:off x="4149856" y="6140080"/>
            <a:ext cx="50105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学習指導要領解説第５章第２節２（２）より</a:t>
            </a:r>
          </a:p>
        </p:txBody>
      </p:sp>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3"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843894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吹き出し: 角を丸めた四角形 14">
            <a:extLst>
              <a:ext uri="{FF2B5EF4-FFF2-40B4-BE49-F238E27FC236}">
                <a16:creationId xmlns:a16="http://schemas.microsoft.com/office/drawing/2014/main" id="{63BCF767-F3FF-48FA-BD81-4992AF1A3E7B}"/>
              </a:ext>
            </a:extLst>
          </p:cNvPr>
          <p:cNvSpPr/>
          <p:nvPr/>
        </p:nvSpPr>
        <p:spPr>
          <a:xfrm>
            <a:off x="2353235" y="2863917"/>
            <a:ext cx="4812822" cy="1435511"/>
          </a:xfrm>
          <a:prstGeom prst="wedgeRoundRectCallout">
            <a:avLst>
              <a:gd name="adj1" fmla="val 59856"/>
              <a:gd name="adj2" fmla="val 3005"/>
              <a:gd name="adj3" fmla="val 16667"/>
            </a:avLst>
          </a:prstGeom>
          <a:ln w="57150">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自分で何が正しいかを考えて、よいことをすることの大切さを教えてもらったよ。</a:t>
            </a:r>
          </a:p>
        </p:txBody>
      </p:sp>
      <p:sp>
        <p:nvSpPr>
          <p:cNvPr id="17" name="吹き出し: 角を丸めた四角形 12">
            <a:extLst>
              <a:ext uri="{FF2B5EF4-FFF2-40B4-BE49-F238E27FC236}">
                <a16:creationId xmlns:a16="http://schemas.microsoft.com/office/drawing/2014/main" id="{506DC2FF-55F7-4B6B-8407-50C1AFD21824}"/>
              </a:ext>
            </a:extLst>
          </p:cNvPr>
          <p:cNvSpPr/>
          <p:nvPr/>
        </p:nvSpPr>
        <p:spPr>
          <a:xfrm>
            <a:off x="2128395" y="1462295"/>
            <a:ext cx="5052489" cy="1141531"/>
          </a:xfrm>
          <a:prstGeom prst="wedgeRoundRectCallout">
            <a:avLst>
              <a:gd name="adj1" fmla="val -58426"/>
              <a:gd name="adj2" fmla="val -7375"/>
              <a:gd name="adj3" fmla="val 16667"/>
            </a:avLst>
          </a:prstGeom>
          <a:ln w="57150">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見て見ぬふりは、自分もみんなもいい気持ちにならないね。</a:t>
            </a:r>
          </a:p>
        </p:txBody>
      </p:sp>
      <p:sp>
        <p:nvSpPr>
          <p:cNvPr id="11" name="Text Box 9"/>
          <p:cNvSpPr txBox="1">
            <a:spLocks noChangeArrowheads="1"/>
          </p:cNvSpPr>
          <p:nvPr/>
        </p:nvSpPr>
        <p:spPr bwMode="auto">
          <a:xfrm>
            <a:off x="354687" y="745579"/>
            <a:ext cx="9144000" cy="584775"/>
          </a:xfrm>
          <a:prstGeom prst="rect">
            <a:avLst/>
          </a:prstGeom>
          <a:noFill/>
          <a:ln>
            <a:noFill/>
          </a:ln>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多面的・多角的に</a:t>
            </a:r>
            <a:r>
              <a:rPr kumimoji="1" lang="ja-JP" altLang="en-US" sz="3200" b="0" i="0" u="none" strike="noStrike" kern="1200" cap="none" spc="0" normalizeH="0" baseline="0" noProof="0" dirty="0" smtClean="0">
                <a:ln>
                  <a:noFill/>
                </a:ln>
                <a:effectLst/>
                <a:uLnTx/>
                <a:uFillTx/>
                <a:latin typeface="UD デジタル 教科書体 N-B" panose="02020700000000000000" pitchFamily="17" charset="-128"/>
                <a:ea typeface="UD デジタル 教科書体 N-B" panose="02020700000000000000" pitchFamily="17" charset="-128"/>
                <a:cs typeface="+mn-cs"/>
              </a:rPr>
              <a:t>考える</a:t>
            </a:r>
            <a:r>
              <a:rPr kumimoji="1" lang="en-US" altLang="ja-JP" sz="3200" b="0" i="0" u="none" strike="noStrike" kern="1200" cap="none" spc="0" normalizeH="0" baseline="0" noProof="0" dirty="0" smtClean="0">
                <a:ln>
                  <a:noFill/>
                </a:ln>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32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主題：善悪の判断</a:t>
            </a:r>
            <a:r>
              <a:rPr kumimoji="1" lang="en-US" altLang="ja-JP" sz="32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a:t>
            </a:r>
          </a:p>
        </p:txBody>
      </p:sp>
      <p:sp>
        <p:nvSpPr>
          <p:cNvPr id="14" name="テキスト ボックス 13"/>
          <p:cNvSpPr txBox="1"/>
          <p:nvPr/>
        </p:nvSpPr>
        <p:spPr>
          <a:xfrm>
            <a:off x="262151" y="4750231"/>
            <a:ext cx="8784976" cy="1384995"/>
          </a:xfrm>
          <a:prstGeom prst="rect">
            <a:avLst/>
          </a:prstGeom>
          <a:noFill/>
          <a:ln>
            <a:solidFill>
              <a:srgbClr val="5B9BD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例：道徳的価値の理解をさらに深めている姿。</a:t>
            </a:r>
            <a:endParaRPr kumimoji="0" lang="en-US" altLang="ja-JP"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例：自分と違う立場や感じ方、考え方を理解しようと</a:t>
            </a:r>
            <a:endParaRPr kumimoji="0" lang="en-US" altLang="ja-JP"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している姿。</a:t>
            </a:r>
            <a:endParaRPr kumimoji="0" lang="en-US" altLang="ja-JP"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8" name="テキスト ボックス 17">
            <a:extLst>
              <a:ext uri="{FF2B5EF4-FFF2-40B4-BE49-F238E27FC236}">
                <a16:creationId xmlns:a16="http://schemas.microsoft.com/office/drawing/2014/main" id="{B6898E93-E9D1-3823-B6A4-80B01B60DE10}"/>
              </a:ext>
            </a:extLst>
          </p:cNvPr>
          <p:cNvSpPr txBox="1"/>
          <p:nvPr/>
        </p:nvSpPr>
        <p:spPr>
          <a:xfrm>
            <a:off x="4133421" y="6285765"/>
            <a:ext cx="50105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学習指導要領解説第５章第２節２（２）より</a:t>
            </a:r>
          </a:p>
        </p:txBody>
      </p:sp>
      <p:sp>
        <p:nvSpPr>
          <p:cNvPr id="1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20" name="図 19" descr="抽象, 挿絵 が含まれている画像&#10;&#10;自動的に生成された説明">
            <a:extLst>
              <a:ext uri="{FF2B5EF4-FFF2-40B4-BE49-F238E27FC236}">
                <a16:creationId xmlns:a16="http://schemas.microsoft.com/office/drawing/2014/main" id="{10BDA387-2AE4-4D8D-AC92-3BBE1F3C7F31}"/>
              </a:ext>
            </a:extLst>
          </p:cNvPr>
          <p:cNvPicPr>
            <a:picLocks noChangeAspect="1"/>
          </p:cNvPicPr>
          <p:nvPr/>
        </p:nvPicPr>
        <p:blipFill rotWithShape="1">
          <a:blip r:embed="rId3">
            <a:extLst>
              <a:ext uri="{28A0092B-C50C-407E-A947-70E740481C1C}">
                <a14:useLocalDpi xmlns:a14="http://schemas.microsoft.com/office/drawing/2010/main" val="0"/>
              </a:ext>
            </a:extLst>
          </a:blip>
          <a:srcRect t="7696" r="52270" b="11044"/>
          <a:stretch/>
        </p:blipFill>
        <p:spPr>
          <a:xfrm>
            <a:off x="179512" y="1466581"/>
            <a:ext cx="1538114" cy="1571161"/>
          </a:xfrm>
          <a:prstGeom prst="rect">
            <a:avLst/>
          </a:prstGeom>
        </p:spPr>
      </p:pic>
      <p:pic>
        <p:nvPicPr>
          <p:cNvPr id="21" name="図 20" descr="抽象, 挿絵 が含まれている画像&#10;&#10;自動的に生成された説明">
            <a:extLst>
              <a:ext uri="{FF2B5EF4-FFF2-40B4-BE49-F238E27FC236}">
                <a16:creationId xmlns:a16="http://schemas.microsoft.com/office/drawing/2014/main" id="{2F4589A9-B136-4CB4-A099-0ACACF1C02AC}"/>
              </a:ext>
            </a:extLst>
          </p:cNvPr>
          <p:cNvPicPr>
            <a:picLocks noChangeAspect="1"/>
          </p:cNvPicPr>
          <p:nvPr/>
        </p:nvPicPr>
        <p:blipFill rotWithShape="1">
          <a:blip r:embed="rId3">
            <a:extLst>
              <a:ext uri="{28A0092B-C50C-407E-A947-70E740481C1C}">
                <a14:useLocalDpi xmlns:a14="http://schemas.microsoft.com/office/drawing/2010/main" val="0"/>
              </a:ext>
            </a:extLst>
          </a:blip>
          <a:srcRect l="57863" b="3024"/>
          <a:stretch/>
        </p:blipFill>
        <p:spPr>
          <a:xfrm>
            <a:off x="7612932" y="2487863"/>
            <a:ext cx="1386444" cy="2085413"/>
          </a:xfrm>
          <a:prstGeom prst="rect">
            <a:avLst/>
          </a:prstGeom>
        </p:spPr>
      </p:pic>
      <p:sp>
        <p:nvSpPr>
          <p:cNvPr id="12"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213989217"/>
      </p:ext>
    </p:extLst>
  </p:cSld>
  <p:clrMapOvr>
    <a:masterClrMapping/>
  </p:clrMapOvr>
  <mc:AlternateContent xmlns:mc="http://schemas.openxmlformats.org/markup-compatibility/2006" xmlns:p14="http://schemas.microsoft.com/office/powerpoint/2010/main">
    <mc:Choice Requires="p14">
      <p:transition spd="slow" p14:dur="2000" advTm="52696"/>
    </mc:Choice>
    <mc:Fallback xmlns="">
      <p:transition spd="slow" advTm="5269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90599" y="913885"/>
            <a:ext cx="9156795"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５．　道徳科の目標</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二等辺三角形 5"/>
          <p:cNvSpPr/>
          <p:nvPr/>
        </p:nvSpPr>
        <p:spPr>
          <a:xfrm>
            <a:off x="1743451" y="2122105"/>
            <a:ext cx="3974366" cy="3207515"/>
          </a:xfrm>
          <a:prstGeom prst="triangle">
            <a:avLst>
              <a:gd name="adj" fmla="val 48303"/>
            </a:avLst>
          </a:prstGeom>
          <a:ln w="762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panose="020F0502020204030204"/>
              <a:ea typeface="游明朝" panose="02020400000000000000" pitchFamily="18" charset="-128"/>
              <a:cs typeface="+mn-cs"/>
            </a:endParaRPr>
          </a:p>
        </p:txBody>
      </p:sp>
      <p:sp>
        <p:nvSpPr>
          <p:cNvPr id="8" name="角丸四角形 7"/>
          <p:cNvSpPr/>
          <p:nvPr/>
        </p:nvSpPr>
        <p:spPr>
          <a:xfrm>
            <a:off x="210484" y="4531490"/>
            <a:ext cx="2237748" cy="1669013"/>
          </a:xfrm>
          <a:prstGeom prst="roundRect">
            <a:avLst/>
          </a:prstGeom>
          <a:solidFill>
            <a:srgbClr val="E1E1FF"/>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生き方について考えるための</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基になるのが</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20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「道徳的諸価値の理解」</a:t>
            </a: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です。</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角丸四角形 9"/>
          <p:cNvSpPr/>
          <p:nvPr/>
        </p:nvSpPr>
        <p:spPr>
          <a:xfrm>
            <a:off x="2962556" y="3368836"/>
            <a:ext cx="6039942" cy="2831667"/>
          </a:xfrm>
          <a:prstGeom prst="roundRect">
            <a:avLst/>
          </a:prstGeom>
          <a:solidFill>
            <a:srgbClr val="FFEBEB"/>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a:lnSpc>
                <a:spcPct val="150000"/>
              </a:lnSpc>
              <a:spcAft>
                <a:spcPts val="0"/>
              </a:spcAft>
            </a:pPr>
            <a:r>
              <a:rPr lang="ja-JP" sz="2400" u="dbl" kern="100" dirty="0">
                <a:solidFill>
                  <a:srgbClr val="000000"/>
                </a:solidFill>
                <a:effectLst/>
                <a:uFill>
                  <a:solidFill>
                    <a:schemeClr val="tx1">
                      <a:lumMod val="50000"/>
                      <a:lumOff val="50000"/>
                    </a:schemeClr>
                  </a:solidFill>
                </a:u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生き方についての考えを深めるためには</a:t>
            </a:r>
            <a:r>
              <a:rPr lang="ja-JP" sz="24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50000"/>
              </a:lnSpc>
              <a:spcAft>
                <a:spcPts val="0"/>
              </a:spcAft>
            </a:pPr>
            <a:r>
              <a:rPr lang="ja-JP" sz="28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①</a:t>
            </a:r>
            <a:r>
              <a:rPr lang="ja-JP" sz="2800" u="sng" kern="100" dirty="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自己を見つめる</a:t>
            </a:r>
            <a:r>
              <a:rPr lang="ja-JP" sz="2800" u="sng"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こと</a:t>
            </a:r>
            <a:endParaRPr lang="en-US" altLang="ja-JP" sz="2800" u="sng"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endParaRPr>
          </a:p>
          <a:p>
            <a:pPr>
              <a:spcAft>
                <a:spcPts val="0"/>
              </a:spcAft>
            </a:pPr>
            <a:r>
              <a:rPr lang="ja-JP" altLang="en-US"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　</a:t>
            </a:r>
            <a:r>
              <a:rPr lang="en-US" alt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a:t>
            </a:r>
            <a:r>
              <a:rPr lang="ja-JP" sz="2400" kern="100" spc="-100" dirty="0" smtClean="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主体的</a:t>
            </a:r>
            <a:r>
              <a:rPr lang="ja-JP" sz="2400" kern="100" spc="-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で</a:t>
            </a:r>
            <a:r>
              <a:rPr lang="ja-JP" sz="2400" kern="100" spc="-100" dirty="0" smtClean="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あること）</a:t>
            </a:r>
            <a:endParaRPr lang="en-US" altLang="ja-JP" sz="2400" kern="100" spc="-100" dirty="0" smtClean="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spcAft>
                <a:spcPts val="0"/>
              </a:spcAft>
            </a:pPr>
            <a:endParaRPr lang="ja-JP" kern="100" spc="-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marL="139700" indent="-139700">
              <a:spcAft>
                <a:spcPts val="0"/>
              </a:spcAft>
            </a:pPr>
            <a:r>
              <a:rPr lang="ja-JP" sz="28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②</a:t>
            </a:r>
            <a:r>
              <a:rPr lang="ja-JP" sz="2800" u="sng" kern="100" dirty="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物事を多面的・多角的に</a:t>
            </a:r>
            <a:r>
              <a:rPr lang="ja-JP" sz="2800" u="sng"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考える</a:t>
            </a:r>
            <a:endParaRPr lang="en-US" altLang="ja-JP" sz="2800" u="sng"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endParaRPr>
          </a:p>
          <a:p>
            <a:pPr marL="139700" indent="-139700">
              <a:spcAft>
                <a:spcPts val="0"/>
              </a:spcAft>
            </a:pPr>
            <a:r>
              <a:rPr lang="ja-JP" altLang="en-US" sz="2800"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sz="2800" u="sng"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こと</a:t>
            </a:r>
            <a:r>
              <a:rPr lang="ja-JP" sz="2400" kern="100" spc="-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（対話的である</a:t>
            </a:r>
            <a:r>
              <a:rPr lang="ja-JP" sz="2400" kern="100" spc="-100" dirty="0" smtClean="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こと）</a:t>
            </a:r>
            <a:r>
              <a:rPr lang="ja-JP" sz="2400" kern="100" dirty="0" smtClean="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が</a:t>
            </a:r>
            <a:r>
              <a:rPr lang="ja-JP" sz="24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必要です。</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角丸四角形 10"/>
          <p:cNvSpPr/>
          <p:nvPr/>
        </p:nvSpPr>
        <p:spPr>
          <a:xfrm>
            <a:off x="802556" y="1649910"/>
            <a:ext cx="4320000" cy="1440000"/>
          </a:xfrm>
          <a:prstGeom prst="roundRect">
            <a:avLst/>
          </a:prstGeom>
          <a:solidFill>
            <a:srgbClr val="FFC000">
              <a:lumMod val="40000"/>
              <a:lumOff val="6000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000000"/>
                </a:solidFill>
                <a:effectLst/>
                <a:uLnTx/>
                <a:uFillTx/>
                <a:latin typeface="游明朝" panose="020F0502020204030204"/>
                <a:ea typeface="UD デジタル 教科書体 NP-R" panose="02020400000000000000" pitchFamily="18" charset="-128"/>
                <a:cs typeface="Times New Roman" panose="02020603050405020304" pitchFamily="18" charset="0"/>
              </a:rPr>
              <a:t>道徳科の授業は、</a:t>
            </a:r>
            <a:endParaRPr kumimoji="0" lang="ja-JP" altLang="en-US" sz="24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000000"/>
                </a:solidFill>
                <a:effectLst/>
                <a:uLnTx/>
                <a:uFillTx/>
                <a:latin typeface="游明朝" panose="020F0502020204030204"/>
                <a:ea typeface="UD デジタル 教科書体 NP-B" panose="02020700000000000000" pitchFamily="18" charset="-128"/>
                <a:cs typeface="Times New Roman" panose="02020603050405020304" pitchFamily="18" charset="0"/>
              </a:rPr>
              <a:t>「自己の生き方について考える」</a:t>
            </a:r>
            <a:endParaRPr kumimoji="0" lang="ja-JP" altLang="en-US" sz="24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000000"/>
                </a:solidFill>
                <a:effectLst/>
                <a:uLnTx/>
                <a:uFillTx/>
                <a:latin typeface="游明朝" panose="020F0502020204030204"/>
                <a:ea typeface="UD デジタル 教科書体 NP-R" panose="02020400000000000000" pitchFamily="18" charset="-128"/>
                <a:cs typeface="Times New Roman" panose="02020603050405020304" pitchFamily="18" charset="0"/>
              </a:rPr>
              <a:t>時間です。</a:t>
            </a:r>
            <a:endParaRPr kumimoji="0" lang="ja-JP" altLang="en-US" sz="24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2" name="角丸四角形吹き出し 11"/>
          <p:cNvSpPr/>
          <p:nvPr/>
        </p:nvSpPr>
        <p:spPr>
          <a:xfrm>
            <a:off x="4877403" y="814768"/>
            <a:ext cx="2491187" cy="927504"/>
          </a:xfrm>
          <a:prstGeom prst="wedgeRoundRectCallout">
            <a:avLst>
              <a:gd name="adj1" fmla="val -60935"/>
              <a:gd name="adj2" fmla="val 47692"/>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l" defTabSz="914400" eaLnBrk="1" fontAlgn="auto" latinLnBrk="0" hangingPunct="1">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「何のために、</a:t>
            </a:r>
            <a:endParaRPr kumimoji="0" lang="ja-JP" altLang="en-US" sz="2000" b="0" i="0" u="none" strike="noStrike" kern="100" cap="none" spc="0" normalizeH="0" baseline="0" noProof="0" dirty="0">
              <a:ln>
                <a:noFill/>
              </a:ln>
              <a:solidFill>
                <a:sysClr val="windowText" lastClr="000000"/>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どう生きるのか」</a:t>
            </a:r>
            <a:endParaRPr kumimoji="0" lang="ja-JP" altLang="en-US" sz="2000" b="0" i="0" u="none" strike="noStrike" kern="100" cap="none" spc="0" normalizeH="0" baseline="0" noProof="0" dirty="0">
              <a:ln>
                <a:noFill/>
              </a:ln>
              <a:solidFill>
                <a:sysClr val="windowText" lastClr="000000"/>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r" defTabSz="914400" eaLnBrk="1" fontAlgn="auto" latinLnBrk="0" hangingPunct="1">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など</a:t>
            </a:r>
            <a:endParaRPr kumimoji="0" lang="ja-JP" altLang="en-US" sz="2000" b="0" i="0" u="none" strike="noStrike" kern="100" cap="none" spc="0" normalizeH="0" baseline="0" noProof="0" dirty="0">
              <a:ln>
                <a:noFill/>
              </a:ln>
              <a:solidFill>
                <a:sysClr val="windowText" lastClr="000000"/>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3" name="角丸四角形吹き出し 12"/>
          <p:cNvSpPr/>
          <p:nvPr/>
        </p:nvSpPr>
        <p:spPr>
          <a:xfrm>
            <a:off x="190599" y="3230809"/>
            <a:ext cx="2609850" cy="1159782"/>
          </a:xfrm>
          <a:prstGeom prst="wedgeRoundRectCallout">
            <a:avLst>
              <a:gd name="adj1" fmla="val -5634"/>
              <a:gd name="adj2" fmla="val 75952"/>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l">
              <a:spcAft>
                <a:spcPts val="0"/>
              </a:spcAft>
            </a:pPr>
            <a:r>
              <a:rPr lang="ja-JP"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道徳的な生き方について考えるために、道徳的価値の大切さを理解する。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角丸四角形吹き出し 13"/>
          <p:cNvSpPr/>
          <p:nvPr/>
        </p:nvSpPr>
        <p:spPr>
          <a:xfrm>
            <a:off x="5484684" y="1916159"/>
            <a:ext cx="3571970" cy="1246731"/>
          </a:xfrm>
          <a:prstGeom prst="wedgeRoundRectCallout">
            <a:avLst>
              <a:gd name="adj1" fmla="val 4883"/>
              <a:gd name="adj2" fmla="val 74193"/>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l">
              <a:spcAft>
                <a:spcPts val="0"/>
              </a:spcAft>
            </a:pPr>
            <a:r>
              <a:rPr lang="ja-JP"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まず、自分の生き方を真剣に見つめる、自我の殻に閉じこもらず、広く他者の考えや意見を聞き、自己の考えを持つ。</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22"/>
          <p:cNvSpPr txBox="1">
            <a:spLocks noChangeArrowheads="1"/>
          </p:cNvSpPr>
          <p:nvPr/>
        </p:nvSpPr>
        <p:spPr bwMode="auto">
          <a:xfrm>
            <a:off x="497621" y="6374390"/>
            <a:ext cx="8343900" cy="451406"/>
          </a:xfrm>
          <a:prstGeom prst="rect">
            <a:avLst/>
          </a:prstGeom>
          <a:noFill/>
          <a:ln w="9525">
            <a:noFill/>
            <a:miter lim="800000"/>
            <a:headEnd/>
            <a:tailEnd/>
          </a:ln>
        </p:spPr>
        <p:txBody>
          <a:bodyPr rot="0" vert="horz" wrap="square" lIns="91440" tIns="45720" rIns="91440" bIns="45720" anchor="t" anchorCtr="0">
            <a:spAutoFit/>
          </a:bodyPr>
          <a:lstStyle/>
          <a:p>
            <a:pPr algn="just">
              <a:lnSpc>
                <a:spcPts val="1400"/>
              </a:lnSpc>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指導資料 「対話的な学び」を通して生き方についての考えを深める道徳科の授業をめざして（令和２年３月）</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r">
              <a:lnSpc>
                <a:spcPts val="1400"/>
              </a:lnSpc>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兵庫県教育委員会 </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240530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雲形吹き出し 15"/>
          <p:cNvSpPr/>
          <p:nvPr/>
        </p:nvSpPr>
        <p:spPr>
          <a:xfrm>
            <a:off x="4062114" y="957036"/>
            <a:ext cx="4987802" cy="4002837"/>
          </a:xfrm>
          <a:prstGeom prst="cloudCallout">
            <a:avLst>
              <a:gd name="adj1" fmla="val 43526"/>
              <a:gd name="adj2" fmla="val 3791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「子どもの学びの姿」に照らした指導とは</a:t>
            </a:r>
            <a:endParaRPr kumimoji="1" lang="ja-JP" altLang="en-US"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2" name="図 1"/>
          <p:cNvPicPr>
            <a:picLocks noChangeAspect="1"/>
          </p:cNvPicPr>
          <p:nvPr/>
        </p:nvPicPr>
        <p:blipFill>
          <a:blip r:embed="rId3"/>
          <a:stretch>
            <a:fillRect/>
          </a:stretch>
        </p:blipFill>
        <p:spPr>
          <a:xfrm>
            <a:off x="7621677" y="4768055"/>
            <a:ext cx="1290916" cy="1855692"/>
          </a:xfrm>
          <a:prstGeom prst="rect">
            <a:avLst/>
          </a:prstGeom>
        </p:spPr>
      </p:pic>
      <p:sp>
        <p:nvSpPr>
          <p:cNvPr id="3" name="雲形吹き出し 2"/>
          <p:cNvSpPr/>
          <p:nvPr/>
        </p:nvSpPr>
        <p:spPr>
          <a:xfrm>
            <a:off x="68088" y="693405"/>
            <a:ext cx="3819514" cy="2207245"/>
          </a:xfrm>
          <a:prstGeom prst="cloudCallout">
            <a:avLst>
              <a:gd name="adj1" fmla="val -20429"/>
              <a:gd name="adj2" fmla="val 653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内容項目は</a:t>
            </a:r>
            <a:endParaRPr kumimoji="1"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「善悪の判断」</a:t>
            </a:r>
            <a:r>
              <a:rPr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か</a:t>
            </a: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ねらいをどう考えていけばいいのだろう。</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3" name="雲形吹き出し 22"/>
          <p:cNvSpPr/>
          <p:nvPr/>
        </p:nvSpPr>
        <p:spPr>
          <a:xfrm>
            <a:off x="1085038" y="2637019"/>
            <a:ext cx="3046198" cy="2210321"/>
          </a:xfrm>
          <a:prstGeom prst="cloudCallout">
            <a:avLst>
              <a:gd name="adj1" fmla="val -45819"/>
              <a:gd name="adj2" fmla="val 5039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どんな発言が子どもから聞かれたら、ねらいに迫れたといえるかな</a:t>
            </a:r>
            <a:r>
              <a:rPr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2" name="Picture 2" descr="https://3.bp.blogspot.com/-83k9cHylnKE/WXwAG2D5_pI/AAAAAAABFs0/LDCPbkeWnooQ6eIIcqVBobuW86tzaxOZACLcBGAs/s800/businessman_ques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83" y="4768055"/>
            <a:ext cx="1388575" cy="1825063"/>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2978542" y="4768055"/>
            <a:ext cx="4343266" cy="1828081"/>
          </a:xfrm>
          <a:prstGeom prst="wedgeRoundRectCallout">
            <a:avLst>
              <a:gd name="adj1" fmla="val 61967"/>
              <a:gd name="adj2" fmla="val 13376"/>
              <a:gd name="adj3" fmla="val 16667"/>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UD デジタル 教科書体 NK-R" panose="02020400000000000000" pitchFamily="18" charset="-128"/>
                <a:ea typeface="UD デジタル 教科書体 NK-R" panose="02020400000000000000" pitchFamily="18" charset="-128"/>
              </a:rPr>
              <a:t>「ねらい</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に迫る子ども達からは、どのような発言やつぶやきが聞かれるだろう</a:t>
            </a:r>
            <a:r>
              <a:rPr lang="ja-JP" altLang="en-US" sz="2400" dirty="0" smtClean="0">
                <a:solidFill>
                  <a:schemeClr val="tx1"/>
                </a:solidFill>
                <a:latin typeface="UD デジタル 教科書体 NK-R" panose="02020400000000000000" pitchFamily="18" charset="-128"/>
                <a:ea typeface="UD デジタル 教科書体 NK-R" panose="02020400000000000000" pitchFamily="18" charset="-128"/>
              </a:rPr>
              <a:t>か」と考えたら、具体的にイメージできた！</a:t>
            </a:r>
            <a:endPar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25" name="Picture 6" descr="https://web.pref.hyogo.lg.jp/kk03/documents/10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6720" y="729466"/>
            <a:ext cx="1003196" cy="103349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4439351" y="1640390"/>
            <a:ext cx="4292704" cy="2444312"/>
            <a:chOff x="4440830" y="1790017"/>
            <a:chExt cx="4292704" cy="2444312"/>
          </a:xfrm>
        </p:grpSpPr>
        <p:sp>
          <p:nvSpPr>
            <p:cNvPr id="15" name="吹き出し: 角を丸めた四角形 14">
              <a:extLst>
                <a:ext uri="{FF2B5EF4-FFF2-40B4-BE49-F238E27FC236}">
                  <a16:creationId xmlns:a16="http://schemas.microsoft.com/office/drawing/2014/main" id="{63BCF767-F3FF-48FA-BD81-4992AF1A3E7B}"/>
                </a:ext>
              </a:extLst>
            </p:cNvPr>
            <p:cNvSpPr/>
            <p:nvPr/>
          </p:nvSpPr>
          <p:spPr>
            <a:xfrm>
              <a:off x="5764944" y="2878850"/>
              <a:ext cx="2826888" cy="952980"/>
            </a:xfrm>
            <a:prstGeom prst="wedgeRoundRectCallout">
              <a:avLst>
                <a:gd name="adj1" fmla="val -57130"/>
                <a:gd name="adj2" fmla="val 33390"/>
                <a:gd name="adj3" fmla="val 16667"/>
              </a:avLst>
            </a:prstGeom>
            <a:ln w="38100">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自分で何が正しいかを考えて、よいことをすることの大切さを教えてもらったよ。</a:t>
              </a:r>
            </a:p>
          </p:txBody>
        </p:sp>
        <p:sp>
          <p:nvSpPr>
            <p:cNvPr id="17" name="吹き出し: 角を丸めた四角形 12">
              <a:extLst>
                <a:ext uri="{FF2B5EF4-FFF2-40B4-BE49-F238E27FC236}">
                  <a16:creationId xmlns:a16="http://schemas.microsoft.com/office/drawing/2014/main" id="{506DC2FF-55F7-4B6B-8407-50C1AFD21824}"/>
                </a:ext>
              </a:extLst>
            </p:cNvPr>
            <p:cNvSpPr/>
            <p:nvPr/>
          </p:nvSpPr>
          <p:spPr>
            <a:xfrm>
              <a:off x="5623242" y="2060659"/>
              <a:ext cx="3110292" cy="672825"/>
            </a:xfrm>
            <a:prstGeom prst="wedgeRoundRectCallout">
              <a:avLst>
                <a:gd name="adj1" fmla="val -58426"/>
                <a:gd name="adj2" fmla="val -7375"/>
                <a:gd name="adj3" fmla="val 16667"/>
              </a:avLst>
            </a:prstGeom>
            <a:ln w="38100">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見て見ぬふりは、自分もみんなもいい気持ちにならないね。</a:t>
              </a:r>
            </a:p>
          </p:txBody>
        </p:sp>
        <p:pic>
          <p:nvPicPr>
            <p:cNvPr id="20" name="図 19" descr="抽象, 挿絵 が含まれている画像&#10;&#10;自動的に生成された説明">
              <a:extLst>
                <a:ext uri="{FF2B5EF4-FFF2-40B4-BE49-F238E27FC236}">
                  <a16:creationId xmlns:a16="http://schemas.microsoft.com/office/drawing/2014/main" id="{10BDA387-2AE4-4D8D-AC92-3BBE1F3C7F31}"/>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7696" r="52270" b="11044"/>
            <a:stretch/>
          </p:blipFill>
          <p:spPr>
            <a:xfrm>
              <a:off x="4440830" y="1790017"/>
              <a:ext cx="1053283" cy="1075914"/>
            </a:xfrm>
            <a:prstGeom prst="rect">
              <a:avLst/>
            </a:prstGeom>
          </p:spPr>
        </p:pic>
        <p:pic>
          <p:nvPicPr>
            <p:cNvPr id="21" name="図 20" descr="抽象, 挿絵 が含まれている画像&#10;&#10;自動的に生成された説明">
              <a:extLst>
                <a:ext uri="{FF2B5EF4-FFF2-40B4-BE49-F238E27FC236}">
                  <a16:creationId xmlns:a16="http://schemas.microsoft.com/office/drawing/2014/main" id="{2F4589A9-B136-4CB4-A099-0ACACF1C02AC}"/>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7863" b="3024"/>
            <a:stretch/>
          </p:blipFill>
          <p:spPr>
            <a:xfrm flipH="1">
              <a:off x="4679824" y="2864642"/>
              <a:ext cx="910608" cy="1369687"/>
            </a:xfrm>
            <a:prstGeom prst="rect">
              <a:avLst/>
            </a:prstGeom>
          </p:spPr>
        </p:pic>
      </p:grpSp>
      <p:sp>
        <p:nvSpPr>
          <p:cNvPr id="18"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880756861"/>
      </p:ext>
    </p:extLst>
  </p:cSld>
  <p:clrMapOvr>
    <a:masterClrMapping/>
  </p:clrMapOvr>
  <mc:AlternateContent xmlns:mc="http://schemas.openxmlformats.org/markup-compatibility/2006" xmlns:p14="http://schemas.microsoft.com/office/powerpoint/2010/main">
    <mc:Choice Requires="p14">
      <p:transition spd="slow" p14:dur="2000" advTm="52696"/>
    </mc:Choice>
    <mc:Fallback xmlns="">
      <p:transition spd="slow" advTm="526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750"/>
                                        <p:tgtEl>
                                          <p:spTgt spid="16"/>
                                        </p:tgtEl>
                                      </p:cBhvr>
                                    </p:animEffect>
                                  </p:childTnLst>
                                </p:cTn>
                              </p:par>
                            </p:childTnLst>
                          </p:cTn>
                        </p:par>
                        <p:par>
                          <p:cTn id="12" fill="hold">
                            <p:stCondLst>
                              <p:cond delay="1250"/>
                            </p:stCondLst>
                            <p:childTnLst>
                              <p:par>
                                <p:cTn id="13" presetID="22" presetClass="entr" presetSubtype="4"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584543"/>
            <a:ext cx="9144000" cy="1930399"/>
          </a:xfrm>
        </p:spPr>
        <p:txBody>
          <a:bodyPr>
            <a:noAutofit/>
          </a:bodyPr>
          <a:lstStyle/>
          <a:p>
            <a:pPr>
              <a:lnSpc>
                <a:spcPct val="150000"/>
              </a:lnSpc>
            </a:pPr>
            <a:r>
              <a:rPr lang="en-US" altLang="ja-JP" sz="3200" dirty="0">
                <a:latin typeface="UD デジタル 教科書体 NP-R" panose="02020400000000000000" pitchFamily="18" charset="-128"/>
                <a:ea typeface="UD デジタル 教科書体 NP-R" panose="02020400000000000000" pitchFamily="18" charset="-128"/>
              </a:rPr>
              <a:t>【</a:t>
            </a:r>
            <a:r>
              <a:rPr kumimoji="1" lang="ja-JP" altLang="en-US" sz="3200" dirty="0" smtClean="0">
                <a:latin typeface="UD デジタル 教科書体 NP-R" panose="02020400000000000000" pitchFamily="18" charset="-128"/>
                <a:ea typeface="UD デジタル 教科書体 NP-R" panose="02020400000000000000" pitchFamily="18" charset="-128"/>
              </a:rPr>
              <a:t>著作権に関する</a:t>
            </a:r>
            <a:r>
              <a:rPr kumimoji="1" lang="ja-JP" altLang="en-US" sz="3200" dirty="0" smtClean="0">
                <a:latin typeface="UD デジタル 教科書体 NP-R" panose="02020400000000000000" pitchFamily="18" charset="-128"/>
                <a:ea typeface="UD デジタル 教科書体 NP-R" panose="02020400000000000000" pitchFamily="18" charset="-128"/>
              </a:rPr>
              <a:t>留意点②</a:t>
            </a:r>
            <a:r>
              <a:rPr kumimoji="1" lang="en-US" altLang="ja-JP" sz="3200" dirty="0" smtClean="0">
                <a:latin typeface="UD デジタル 教科書体 NP-R" panose="02020400000000000000" pitchFamily="18" charset="-128"/>
                <a:ea typeface="UD デジタル 教科書体 NP-R" panose="02020400000000000000" pitchFamily="18" charset="-128"/>
              </a:rPr>
              <a:t>】</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000" dirty="0" smtClean="0">
                <a:latin typeface="UD デジタル 教科書体 NP-R" panose="02020400000000000000" pitchFamily="18" charset="-128"/>
                <a:ea typeface="UD デジタル 教科書体 NP-R" panose="02020400000000000000" pitchFamily="18" charset="-128"/>
              </a:rPr>
              <a:t>「子どもの学びの姿」に照らして考える </a:t>
            </a:r>
            <a:r>
              <a:rPr kumimoji="1" lang="ja-JP" altLang="en-US" sz="2400" dirty="0" smtClean="0">
                <a:latin typeface="UD デジタル 教科書体 NP-R" panose="02020400000000000000" pitchFamily="18" charset="-128"/>
                <a:ea typeface="UD デジタル 教科書体 NP-R" panose="02020400000000000000" pitchFamily="18" charset="-128"/>
              </a:rPr>
              <a:t>道徳科研修プログラム</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400" dirty="0" smtClean="0">
                <a:latin typeface="UD デジタル 教科書体 NP-R" panose="02020400000000000000" pitchFamily="18" charset="-128"/>
                <a:ea typeface="UD デジタル 教科書体 NP-R" panose="02020400000000000000" pitchFamily="18" charset="-128"/>
              </a:rPr>
              <a:t>　研修資料の活用方法について</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4" name="サブタイトル 2">
            <a:extLst>
              <a:ext uri="{FF2B5EF4-FFF2-40B4-BE49-F238E27FC236}">
                <a16:creationId xmlns:a16="http://schemas.microsoft.com/office/drawing/2014/main" id="{84B76125-B020-4D35-BF0A-C48A5FB69FD7}"/>
              </a:ext>
            </a:extLst>
          </p:cNvPr>
          <p:cNvSpPr txBox="1">
            <a:spLocks/>
          </p:cNvSpPr>
          <p:nvPr/>
        </p:nvSpPr>
        <p:spPr>
          <a:xfrm>
            <a:off x="-144524" y="610543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タイトル 1"/>
          <p:cNvSpPr txBox="1">
            <a:spLocks/>
          </p:cNvSpPr>
          <p:nvPr/>
        </p:nvSpPr>
        <p:spPr>
          <a:xfrm>
            <a:off x="643467" y="2142409"/>
            <a:ext cx="8161866" cy="4431079"/>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a:lstStyle>
          <a:p>
            <a:pPr algn="l"/>
            <a:r>
              <a:rPr lang="ja-JP" altLang="en-US" sz="2000" dirty="0" smtClean="0">
                <a:latin typeface="UD デジタル 教科書体 NP-R" panose="02020400000000000000" pitchFamily="18" charset="-128"/>
                <a:ea typeface="UD デジタル 教科書体 NP-R" panose="02020400000000000000" pitchFamily="18" charset="-128"/>
              </a:rPr>
              <a:t>●スライドを印刷し配付資料として利用する場合</a:t>
            </a:r>
            <a:r>
              <a:rPr lang="ja-JP" altLang="en-US" sz="2000" dirty="0">
                <a:latin typeface="UD デジタル 教科書体 NP-R" panose="02020400000000000000" pitchFamily="18" charset="-128"/>
                <a:ea typeface="UD デジタル 教科書体 NP-R" panose="02020400000000000000" pitchFamily="18" charset="-128"/>
              </a:rPr>
              <a:t>は</a:t>
            </a:r>
            <a:r>
              <a:rPr lang="ja-JP" altLang="en-US" sz="2000" dirty="0" smtClean="0">
                <a:latin typeface="UD デジタル 教科書体 NP-R" panose="02020400000000000000" pitchFamily="18" charset="-128"/>
                <a:ea typeface="UD デジタル 教科書体 NP-R" panose="02020400000000000000" pitchFamily="18" charset="-128"/>
              </a:rPr>
              <a:t>、資料のどこかに</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dirty="0" smtClean="0">
                <a:latin typeface="UD デジタル 教科書体 NP-R" panose="02020400000000000000" pitchFamily="18" charset="-128"/>
                <a:ea typeface="UD デジタル 教科書体 NP-R" panose="02020400000000000000" pitchFamily="18" charset="-128"/>
              </a:rPr>
              <a:t>　出典が明示されるようにしてください。</a:t>
            </a:r>
            <a:endParaRPr lang="ja-JP" altLang="en-US" sz="2000" dirty="0">
              <a:latin typeface="UD デジタル 教科書体 NP-R" panose="02020400000000000000" pitchFamily="18" charset="-128"/>
              <a:ea typeface="UD デジタル 教科書体 NP-R" panose="02020400000000000000" pitchFamily="18" charset="-128"/>
            </a:endParaRPr>
          </a:p>
          <a:p>
            <a:pPr algn="l"/>
            <a:r>
              <a:rPr lang="ja-JP" altLang="en-US" sz="2000" dirty="0">
                <a:latin typeface="UD デジタル 教科書体 NP-R" panose="02020400000000000000" pitchFamily="18" charset="-128"/>
                <a:ea typeface="UD デジタル 教科書体 NP-R" panose="02020400000000000000" pitchFamily="18" charset="-128"/>
              </a:rPr>
              <a:t>　　出典：道徳科研修プログラム（兵庫県立教育研修所）</a:t>
            </a:r>
          </a:p>
          <a:p>
            <a:pPr algn="l"/>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dirty="0" smtClean="0">
                <a:latin typeface="UD デジタル 教科書体 NP-R" panose="02020400000000000000" pitchFamily="18" charset="-128"/>
                <a:ea typeface="UD デジタル 教科書体 NP-R" panose="02020400000000000000" pitchFamily="18" charset="-128"/>
              </a:rPr>
              <a:t>●研修でスライドを示すにあたり、以下の変更は認めます。</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dirty="0" smtClean="0">
                <a:latin typeface="UD デジタル 教科書体 NP-R" panose="02020400000000000000" pitchFamily="18" charset="-128"/>
                <a:ea typeface="UD デジタル 教科書体 NP-R" panose="02020400000000000000" pitchFamily="18" charset="-128"/>
              </a:rPr>
              <a:t>　・</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著作権に関する留意点①</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と</a:t>
            </a:r>
            <a:r>
              <a:rPr lang="en-US" altLang="ja-JP" sz="2000"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著作権に</a:t>
            </a:r>
            <a:r>
              <a:rPr lang="ja-JP" altLang="en-US" sz="2000" dirty="0" smtClean="0">
                <a:latin typeface="UD デジタル 教科書体 NP-R" panose="02020400000000000000" pitchFamily="18" charset="-128"/>
                <a:ea typeface="UD デジタル 教科書体 NP-R" panose="02020400000000000000" pitchFamily="18" charset="-128"/>
              </a:rPr>
              <a:t>関する留意点②</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の</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dirty="0" smtClean="0">
                <a:latin typeface="UD デジタル 教科書体 NP-R" panose="02020400000000000000" pitchFamily="18" charset="-128"/>
                <a:ea typeface="UD デジタル 教科書体 NP-R" panose="02020400000000000000" pitchFamily="18" charset="-128"/>
              </a:rPr>
              <a:t>　　スライドを非表示スライドに設定すること</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dirty="0" smtClean="0">
                <a:latin typeface="UD デジタル 教科書体 NP-R" panose="02020400000000000000" pitchFamily="18" charset="-128"/>
                <a:ea typeface="UD デジタル 教科書体 NP-R" panose="02020400000000000000" pitchFamily="18" charset="-128"/>
              </a:rPr>
              <a:t>　・研修で用いるスライド以外を非表示スライドに設定にすること</a:t>
            </a:r>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000" dirty="0" smtClean="0">
                <a:latin typeface="UD デジタル 教科書体 NP-R" panose="02020400000000000000" pitchFamily="18" charset="-128"/>
                <a:ea typeface="UD デジタル 教科書体 NP-R" panose="02020400000000000000" pitchFamily="18" charset="-128"/>
              </a:rPr>
              <a:t>　　</a:t>
            </a:r>
            <a:endParaRPr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3414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サブタイトル 2">
            <a:extLst>
              <a:ext uri="{FF2B5EF4-FFF2-40B4-BE49-F238E27FC236}">
                <a16:creationId xmlns:a16="http://schemas.microsoft.com/office/drawing/2014/main" id="{84B76125-B020-4D35-BF0A-C48A5FB69FD7}"/>
              </a:ext>
            </a:extLst>
          </p:cNvPr>
          <p:cNvSpPr txBox="1">
            <a:spLocks/>
          </p:cNvSpPr>
          <p:nvPr/>
        </p:nvSpPr>
        <p:spPr>
          <a:xfrm>
            <a:off x="-144524" y="592189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正方形/長方形 10"/>
          <p:cNvSpPr/>
          <p:nvPr/>
        </p:nvSpPr>
        <p:spPr>
          <a:xfrm>
            <a:off x="0" y="1834104"/>
            <a:ext cx="9072000" cy="792000"/>
          </a:xfrm>
          <a:prstGeom prst="rect">
            <a:avLst/>
          </a:prstGeom>
          <a:solidFill>
            <a:srgbClr val="FFFFCC"/>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nchor="ctr"/>
          <a:lstStyle/>
          <a:p>
            <a:pPr algn="ctr"/>
            <a:r>
              <a:rPr lang="ja-JP" altLang="en-US" sz="3200" dirty="0" smtClean="0">
                <a:latin typeface="UD デジタル 教科書体 NP-B" panose="02020700000000000000" pitchFamily="18" charset="-128"/>
                <a:ea typeface="UD デジタル 教科書体 NP-B" panose="02020700000000000000" pitchFamily="18" charset="-128"/>
              </a:rPr>
              <a:t>そもそも道徳科って何？　</a:t>
            </a:r>
            <a:r>
              <a:rPr lang="en-US" altLang="ja-JP" sz="3200" dirty="0" smtClean="0">
                <a:latin typeface="UD デジタル 教科書体 NP-B" panose="02020700000000000000" pitchFamily="18" charset="-128"/>
                <a:ea typeface="UD デジタル 教科書体 NP-B" panose="02020700000000000000" pitchFamily="18" charset="-128"/>
              </a:rPr>
              <a:t>【</a:t>
            </a:r>
            <a:r>
              <a:rPr lang="ja-JP" altLang="en-US" sz="3200" dirty="0" smtClean="0">
                <a:latin typeface="UD デジタル 教科書体 NP-B" panose="02020700000000000000" pitchFamily="18" charset="-128"/>
                <a:ea typeface="UD デジタル 教科書体 NP-B" panose="02020700000000000000" pitchFamily="18" charset="-128"/>
              </a:rPr>
              <a:t>理論編</a:t>
            </a:r>
            <a:r>
              <a:rPr lang="en-US" altLang="ja-JP" sz="3200" dirty="0" smtClean="0">
                <a:latin typeface="UD デジタル 教科書体 NP-B" panose="02020700000000000000" pitchFamily="18" charset="-128"/>
                <a:ea typeface="UD デジタル 教科書体 NP-B" panose="02020700000000000000" pitchFamily="18" charset="-128"/>
              </a:rPr>
              <a:t>】</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6" name="Text Box 9">
            <a:extLst>
              <a:ext uri="{FF2B5EF4-FFF2-40B4-BE49-F238E27FC236}">
                <a16:creationId xmlns:a16="http://schemas.microsoft.com/office/drawing/2014/main" id="{76AAC0C6-3BAB-4137-879C-256629FA99B6}"/>
              </a:ext>
            </a:extLst>
          </p:cNvPr>
          <p:cNvSpPr txBox="1">
            <a:spLocks noChangeArrowheads="1"/>
          </p:cNvSpPr>
          <p:nvPr/>
        </p:nvSpPr>
        <p:spPr bwMode="auto">
          <a:xfrm>
            <a:off x="0" y="-79117"/>
            <a:ext cx="9144000" cy="1664999"/>
          </a:xfrm>
          <a:prstGeom prst="rect">
            <a:avLst/>
          </a:prstGeom>
          <a:ln/>
        </p:spPr>
        <p:style>
          <a:lnRef idx="1">
            <a:schemeClr val="accent1"/>
          </a:lnRef>
          <a:fillRef idx="3">
            <a:schemeClr val="accent1"/>
          </a:fillRef>
          <a:effectRef idx="2">
            <a:schemeClr val="accent1"/>
          </a:effectRef>
          <a:fontRef idx="minor">
            <a:schemeClr val="lt1"/>
          </a:fontRef>
        </p:style>
        <p:txBody>
          <a:bodyPr wrap="square" tIns="324000" bIns="252000"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buNone/>
            </a:pPr>
            <a:r>
              <a:rPr kumimoji="1" lang="ja-JP" altLang="en-US"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「子どもの学びの姿」に照らして考える</a:t>
            </a:r>
            <a:endParaRPr kumimoji="1" lang="en-US" altLang="ja-JP"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a:p>
            <a:pPr algn="ctr">
              <a:buNone/>
            </a:pPr>
            <a:r>
              <a:rPr kumimoji="1" lang="ja-JP" altLang="en-US"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道徳科研修プログラム</a:t>
            </a:r>
            <a:endParaRPr kumimoji="1" lang="en-US" altLang="ja-JP" sz="1050"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テキスト ボックス 2"/>
          <p:cNvSpPr txBox="1">
            <a:spLocks noChangeArrowheads="1"/>
          </p:cNvSpPr>
          <p:nvPr/>
        </p:nvSpPr>
        <p:spPr bwMode="auto">
          <a:xfrm>
            <a:off x="5789712" y="2819821"/>
            <a:ext cx="3480619" cy="207500"/>
          </a:xfrm>
          <a:prstGeom prst="rect">
            <a:avLst/>
          </a:prstGeom>
          <a:noFill/>
          <a:ln w="9525">
            <a:noFill/>
            <a:miter lim="800000"/>
            <a:headEnd/>
            <a:tailEnd/>
          </a:ln>
        </p:spPr>
        <p:txBody>
          <a:bodyPr rot="0" vert="horz" wrap="square" lIns="91440" tIns="0" rIns="91440" bIns="0" anchor="t" anchorCtr="0">
            <a:noAutofit/>
          </a:bodyPr>
          <a:lstStyle/>
          <a:p>
            <a:pPr algn="just">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「特別の教科　道徳」　（以下、「道徳科」）</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3889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図表 17"/>
          <p:cNvGraphicFramePr>
            <a:graphicFrameLocks/>
          </p:cNvGraphicFramePr>
          <p:nvPr>
            <p:extLst>
              <p:ext uri="{D42A27DB-BD31-4B8C-83A1-F6EECF244321}">
                <p14:modId xmlns:p14="http://schemas.microsoft.com/office/powerpoint/2010/main" val="2841216775"/>
              </p:ext>
            </p:extLst>
          </p:nvPr>
        </p:nvGraphicFramePr>
        <p:xfrm>
          <a:off x="1" y="767195"/>
          <a:ext cx="9135966" cy="5932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8033" y="0"/>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研修プログラムのねらい</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nvGrpSpPr>
          <p:cNvPr id="2" name="グループ化 1"/>
          <p:cNvGrpSpPr/>
          <p:nvPr/>
        </p:nvGrpSpPr>
        <p:grpSpPr>
          <a:xfrm>
            <a:off x="769468" y="3110251"/>
            <a:ext cx="8168247" cy="3747749"/>
            <a:chOff x="769468" y="3110251"/>
            <a:chExt cx="8168247" cy="3747749"/>
          </a:xfrm>
        </p:grpSpPr>
        <p:pic>
          <p:nvPicPr>
            <p:cNvPr id="11" name="図 10"/>
            <p:cNvPicPr>
              <a:picLocks noChangeAspect="1"/>
            </p:cNvPicPr>
            <p:nvPr/>
          </p:nvPicPr>
          <p:blipFill>
            <a:blip r:embed="rId8">
              <a:clrChange>
                <a:clrFrom>
                  <a:srgbClr val="FFFFFF"/>
                </a:clrFrom>
                <a:clrTo>
                  <a:srgbClr val="FFFFFF">
                    <a:alpha val="0"/>
                  </a:srgbClr>
                </a:clrTo>
              </a:clrChange>
            </a:blip>
            <a:stretch>
              <a:fillRect/>
            </a:stretch>
          </p:blipFill>
          <p:spPr>
            <a:xfrm>
              <a:off x="7288918" y="4487854"/>
              <a:ext cx="1648797" cy="2370146"/>
            </a:xfrm>
            <a:prstGeom prst="rect">
              <a:avLst/>
            </a:prstGeom>
          </p:spPr>
        </p:pic>
        <p:grpSp>
          <p:nvGrpSpPr>
            <p:cNvPr id="19" name="グループ化 18"/>
            <p:cNvGrpSpPr/>
            <p:nvPr/>
          </p:nvGrpSpPr>
          <p:grpSpPr>
            <a:xfrm>
              <a:off x="769468" y="3110251"/>
              <a:ext cx="5836524" cy="3489051"/>
              <a:chOff x="769468" y="3110251"/>
              <a:chExt cx="5836524" cy="3489051"/>
            </a:xfrm>
          </p:grpSpPr>
          <p:sp>
            <p:nvSpPr>
              <p:cNvPr id="10" name="雲形吹き出し 9"/>
              <p:cNvSpPr/>
              <p:nvPr/>
            </p:nvSpPr>
            <p:spPr>
              <a:xfrm>
                <a:off x="769468" y="3110251"/>
                <a:ext cx="5836524" cy="3489051"/>
              </a:xfrm>
              <a:prstGeom prst="cloudCallout">
                <a:avLst>
                  <a:gd name="adj1" fmla="val 62836"/>
                  <a:gd name="adj2" fmla="val 271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13" name="グループ化 12"/>
              <p:cNvGrpSpPr/>
              <p:nvPr/>
            </p:nvGrpSpPr>
            <p:grpSpPr>
              <a:xfrm>
                <a:off x="1452394" y="3780152"/>
                <a:ext cx="4504412" cy="2444312"/>
                <a:chOff x="4440830" y="1790017"/>
                <a:chExt cx="4504412" cy="2444312"/>
              </a:xfrm>
            </p:grpSpPr>
            <p:sp>
              <p:nvSpPr>
                <p:cNvPr id="14" name="吹き出し: 角を丸めた四角形 14">
                  <a:extLst>
                    <a:ext uri="{FF2B5EF4-FFF2-40B4-BE49-F238E27FC236}">
                      <a16:creationId xmlns:a16="http://schemas.microsoft.com/office/drawing/2014/main" id="{63BCF767-F3FF-48FA-BD81-4992AF1A3E7B}"/>
                    </a:ext>
                  </a:extLst>
                </p:cNvPr>
                <p:cNvSpPr/>
                <p:nvPr/>
              </p:nvSpPr>
              <p:spPr>
                <a:xfrm>
                  <a:off x="5829426" y="2880444"/>
                  <a:ext cx="2826888" cy="952980"/>
                </a:xfrm>
                <a:prstGeom prst="wedgeRoundRectCallout">
                  <a:avLst>
                    <a:gd name="adj1" fmla="val -57130"/>
                    <a:gd name="adj2" fmla="val 33390"/>
                    <a:gd name="adj3" fmla="val 16667"/>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lumMod val="50000"/>
                        </a:schemeClr>
                      </a:solidFill>
                      <a:effectLst/>
                      <a:uLnTx/>
                      <a:uFillTx/>
                      <a:latin typeface="HG丸ｺﾞｼｯｸM-PRO" panose="020F0600000000000000" pitchFamily="50" charset="-128"/>
                      <a:ea typeface="HG丸ｺﾞｼｯｸM-PRO" panose="020F0600000000000000" pitchFamily="50" charset="-128"/>
                    </a:rPr>
                    <a:t>自分で何が正しいかを考えて、よいことをすることの大切さを教えてもらったよ。</a:t>
                  </a:r>
                </a:p>
              </p:txBody>
            </p:sp>
            <p:sp>
              <p:nvSpPr>
                <p:cNvPr id="15" name="吹き出し: 角を丸めた四角形 12">
                  <a:extLst>
                    <a:ext uri="{FF2B5EF4-FFF2-40B4-BE49-F238E27FC236}">
                      <a16:creationId xmlns:a16="http://schemas.microsoft.com/office/drawing/2014/main" id="{506DC2FF-55F7-4B6B-8407-50C1AFD21824}"/>
                    </a:ext>
                  </a:extLst>
                </p:cNvPr>
                <p:cNvSpPr/>
                <p:nvPr/>
              </p:nvSpPr>
              <p:spPr>
                <a:xfrm>
                  <a:off x="5834950" y="1805096"/>
                  <a:ext cx="3110292" cy="672825"/>
                </a:xfrm>
                <a:prstGeom prst="wedgeRoundRectCallout">
                  <a:avLst>
                    <a:gd name="adj1" fmla="val -58426"/>
                    <a:gd name="adj2" fmla="val -7375"/>
                    <a:gd name="adj3" fmla="val 16667"/>
                  </a:avLst>
                </a:prstGeom>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lumMod val="50000"/>
                        </a:schemeClr>
                      </a:solidFill>
                      <a:effectLst/>
                      <a:uLnTx/>
                      <a:uFillTx/>
                      <a:latin typeface="HG丸ｺﾞｼｯｸM-PRO" panose="020F0600000000000000" pitchFamily="50" charset="-128"/>
                      <a:ea typeface="HG丸ｺﾞｼｯｸM-PRO" panose="020F0600000000000000" pitchFamily="50" charset="-128"/>
                    </a:rPr>
                    <a:t>見て見ぬふりは、自分もみんなもいい気持ちにならないね。</a:t>
                  </a:r>
                </a:p>
              </p:txBody>
            </p:sp>
            <p:pic>
              <p:nvPicPr>
                <p:cNvPr id="16" name="図 15" descr="抽象, 挿絵 が含まれている画像&#10;&#10;自動的に生成された説明">
                  <a:extLst>
                    <a:ext uri="{FF2B5EF4-FFF2-40B4-BE49-F238E27FC236}">
                      <a16:creationId xmlns:a16="http://schemas.microsoft.com/office/drawing/2014/main" id="{10BDA387-2AE4-4D8D-AC92-3BBE1F3C7F31}"/>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7696" r="52270" b="11044"/>
                <a:stretch/>
              </p:blipFill>
              <p:spPr>
                <a:xfrm>
                  <a:off x="4440830" y="1790017"/>
                  <a:ext cx="1053283" cy="1075914"/>
                </a:xfrm>
                <a:prstGeom prst="rect">
                  <a:avLst/>
                </a:prstGeom>
              </p:spPr>
            </p:pic>
            <p:pic>
              <p:nvPicPr>
                <p:cNvPr id="17" name="図 16" descr="抽象, 挿絵 が含まれている画像&#10;&#10;自動的に生成された説明">
                  <a:extLst>
                    <a:ext uri="{FF2B5EF4-FFF2-40B4-BE49-F238E27FC236}">
                      <a16:creationId xmlns:a16="http://schemas.microsoft.com/office/drawing/2014/main" id="{2F4589A9-B136-4CB4-A099-0ACACF1C02AC}"/>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57863" b="3024"/>
                <a:stretch/>
              </p:blipFill>
              <p:spPr>
                <a:xfrm flipH="1">
                  <a:off x="4679824" y="2864642"/>
                  <a:ext cx="910608" cy="1369687"/>
                </a:xfrm>
                <a:prstGeom prst="rect">
                  <a:avLst/>
                </a:prstGeom>
              </p:spPr>
            </p:pic>
          </p:grpSp>
        </p:grpSp>
      </p:grpSp>
      <p:pic>
        <p:nvPicPr>
          <p:cNvPr id="20"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48" y="5767886"/>
            <a:ext cx="1076488" cy="1090114"/>
          </a:xfrm>
          <a:prstGeom prst="rect">
            <a:avLst/>
          </a:prstGeom>
          <a:noFill/>
          <a:extLst>
            <a:ext uri="{909E8E84-426E-40DD-AFC4-6F175D3DCCD1}">
              <a14:hiddenFill xmlns:a14="http://schemas.microsoft.com/office/drawing/2010/main">
                <a:solidFill>
                  <a:srgbClr val="FFFFFF"/>
                </a:solidFill>
              </a14:hiddenFill>
            </a:ext>
          </a:extLst>
        </p:spPr>
      </p:pic>
      <p:sp>
        <p:nvSpPr>
          <p:cNvPr id="22"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14650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3282043" y="3924760"/>
            <a:ext cx="3782458" cy="1512168"/>
          </a:xfrm>
          <a:prstGeom prst="cloudCallout">
            <a:avLst>
              <a:gd name="adj1" fmla="val 47990"/>
              <a:gd name="adj2" fmla="val 331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授業づくり</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6" name="Picture 2" descr="サラリーマンの表情のイラスト「目がハート・疑問・居眠り・照れ ..."/>
          <p:cNvPicPr>
            <a:picLocks noChangeAspect="1" noChangeArrowheads="1"/>
          </p:cNvPicPr>
          <p:nvPr/>
        </p:nvPicPr>
        <p:blipFill>
          <a:blip r:embed="rId3">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7064501" y="3924760"/>
            <a:ext cx="1866900" cy="2447926"/>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447710" y="804855"/>
            <a:ext cx="8233672" cy="2819112"/>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道徳科の授業づくりにおいて</a:t>
            </a:r>
            <a:endParaRPr kumimoji="1" lang="en-US" altLang="ja-JP"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基本となることを</a:t>
            </a:r>
            <a:endParaRPr kumimoji="1" lang="en-US" altLang="ja-JP"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確認していきましょう。</a:t>
            </a:r>
            <a:endParaRPr kumimoji="1" lang="en-US" altLang="ja-JP"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2" name="図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0"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863205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4394" y="843871"/>
            <a:ext cx="9156795" cy="1200329"/>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何のために、道徳教育や道徳科の授業を　　　　　　　行うのでしょうか？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79503" y="5361739"/>
            <a:ext cx="1224989" cy="1240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88941" y="2210963"/>
            <a:ext cx="8787699" cy="4095710"/>
            <a:chOff x="353291" y="2260215"/>
            <a:chExt cx="8787699" cy="4095710"/>
          </a:xfrm>
        </p:grpSpPr>
        <p:grpSp>
          <p:nvGrpSpPr>
            <p:cNvPr id="7" name="Group 3"/>
            <p:cNvGrpSpPr>
              <a:grpSpLocks/>
            </p:cNvGrpSpPr>
            <p:nvPr/>
          </p:nvGrpSpPr>
          <p:grpSpPr bwMode="auto">
            <a:xfrm>
              <a:off x="2681649" y="2260215"/>
              <a:ext cx="3894485" cy="4095710"/>
              <a:chOff x="839" y="2940"/>
              <a:chExt cx="1497" cy="298"/>
            </a:xfrm>
            <a:solidFill>
              <a:srgbClr val="FFCD2D"/>
            </a:solidFill>
          </p:grpSpPr>
          <p:sp>
            <p:nvSpPr>
              <p:cNvPr id="11" name="Oval 4"/>
              <p:cNvSpPr>
                <a:spLocks noChangeArrowheads="1"/>
              </p:cNvSpPr>
              <p:nvPr/>
            </p:nvSpPr>
            <p:spPr bwMode="auto">
              <a:xfrm>
                <a:off x="839" y="2940"/>
                <a:ext cx="1497" cy="298"/>
              </a:xfrm>
              <a:prstGeom prst="ellipse">
                <a:avLst/>
              </a:prstGeom>
              <a:solidFill>
                <a:srgbClr val="FFCCFF"/>
              </a:solidFill>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ＭＳ Ｐゴシック" charset="-128"/>
                  <a:cs typeface="+mn-cs"/>
                </a:endParaRPr>
              </a:p>
            </p:txBody>
          </p:sp>
          <p:sp>
            <p:nvSpPr>
              <p:cNvPr id="12" name="Line 5"/>
              <p:cNvSpPr>
                <a:spLocks noChangeShapeType="1"/>
              </p:cNvSpPr>
              <p:nvPr/>
            </p:nvSpPr>
            <p:spPr bwMode="auto">
              <a:xfrm>
                <a:off x="839" y="3092"/>
                <a:ext cx="1497"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3" name="テキスト ボックス 12"/>
            <p:cNvSpPr txBox="1"/>
            <p:nvPr/>
          </p:nvSpPr>
          <p:spPr>
            <a:xfrm>
              <a:off x="674612" y="2488579"/>
              <a:ext cx="971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外面</a:t>
              </a:r>
              <a:endParaRPr kumimoji="1" lang="ja-JP" altLang="en-US" sz="4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4" name="テキスト ボックス 13"/>
            <p:cNvSpPr txBox="1"/>
            <p:nvPr/>
          </p:nvSpPr>
          <p:spPr>
            <a:xfrm>
              <a:off x="674612" y="4716313"/>
              <a:ext cx="971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内面</a:t>
              </a:r>
              <a:endParaRPr kumimoji="1" lang="ja-JP" altLang="en-US" sz="4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7" name="正方形/長方形 16"/>
            <p:cNvSpPr/>
            <p:nvPr/>
          </p:nvSpPr>
          <p:spPr>
            <a:xfrm>
              <a:off x="3451713" y="4519121"/>
              <a:ext cx="2262158"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rPr>
                <a:t>心</a:t>
              </a:r>
              <a:endParaRPr kumimoji="1" lang="en-US" altLang="ja-JP"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rPr>
                <a:t>道徳性</a:t>
              </a:r>
              <a:endParaRPr kumimoji="1" lang="ja-JP" altLang="en-US" sz="5400" b="1" i="0" u="none" strike="noStrike" kern="1200" cap="none" spc="0" normalizeH="0" baseline="0" noProof="0" dirty="0">
                <a:ln w="0"/>
                <a:effectLst/>
                <a:uLnTx/>
                <a:uFillTx/>
                <a:latin typeface="UD デジタル 教科書体 NP-B" panose="02020700000000000000" pitchFamily="18" charset="-128"/>
                <a:ea typeface="UD デジタル 教科書体 NP-B" panose="02020700000000000000" pitchFamily="18" charset="-128"/>
                <a:cs typeface="+mn-cs"/>
              </a:endParaRPr>
            </a:p>
          </p:txBody>
        </p:sp>
        <p:cxnSp>
          <p:nvCxnSpPr>
            <p:cNvPr id="4" name="直線コネクタ 3"/>
            <p:cNvCxnSpPr/>
            <p:nvPr/>
          </p:nvCxnSpPr>
          <p:spPr>
            <a:xfrm>
              <a:off x="353291" y="4349302"/>
              <a:ext cx="8787699" cy="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2805315" y="2569196"/>
              <a:ext cx="3647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rPr>
                <a:t>表情</a:t>
              </a:r>
              <a:endParaRPr kumimoji="1" lang="en-US" altLang="ja-JP"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rPr>
                <a:t>言葉　行動</a:t>
              </a:r>
              <a:endParaRPr kumimoji="1" lang="ja-JP" altLang="en-US" sz="5400" b="1" i="0" u="none" strike="noStrike" kern="1200" cap="none" spc="0" normalizeH="0" baseline="0" noProof="0" dirty="0">
                <a:ln w="0"/>
                <a:effectLst/>
                <a:uLnTx/>
                <a:uFillTx/>
                <a:latin typeface="UD デジタル 教科書体 NP-B" panose="02020700000000000000" pitchFamily="18" charset="-128"/>
                <a:ea typeface="UD デジタル 教科書体 NP-B" panose="02020700000000000000" pitchFamily="18" charset="-128"/>
                <a:cs typeface="+mn-cs"/>
              </a:endParaRPr>
            </a:p>
          </p:txBody>
        </p:sp>
      </p:grpSp>
      <p:sp>
        <p:nvSpPr>
          <p:cNvPr id="3" name="角丸四角形 2"/>
          <p:cNvSpPr/>
          <p:nvPr/>
        </p:nvSpPr>
        <p:spPr>
          <a:xfrm>
            <a:off x="3333462" y="5139559"/>
            <a:ext cx="2262158" cy="1084636"/>
          </a:xfrm>
          <a:prstGeom prst="roundRect">
            <a:avLst/>
          </a:prstGeom>
          <a:noFill/>
          <a:ln w="76200">
            <a:solidFill>
              <a:srgbClr val="FFC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17464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30629" y="936071"/>
            <a:ext cx="9156795"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２</a:t>
            </a:r>
            <a:r>
              <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どんなときに、心が育まれると思いますか？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81544" y="5441175"/>
            <a:ext cx="1173478" cy="1188332"/>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647056" y="1710737"/>
            <a:ext cx="8496944" cy="3265509"/>
          </a:xfrm>
          <a:prstGeom prst="rect">
            <a:avLst/>
          </a:prstGeom>
        </p:spPr>
        <p:txBody>
          <a:bodyPr wrap="square">
            <a:spAutoFit/>
          </a:bodyPr>
          <a:lstStyle/>
          <a:p>
            <a:pPr lvl="0">
              <a:lnSpc>
                <a:spcPct val="150000"/>
              </a:lnSpc>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・感動したとき。</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lvl="0">
              <a:lnSpc>
                <a:spcPct val="150000"/>
              </a:lnSpc>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・できないことができるように</a:t>
            </a:r>
            <a:r>
              <a:rPr lang="ja-JP" altLang="en-US" sz="2800" dirty="0" smtClean="0">
                <a:solidFill>
                  <a:prstClr val="black"/>
                </a:solidFill>
                <a:latin typeface="UD デジタル 教科書体 N-R" panose="02020400000000000000" pitchFamily="17" charset="-128"/>
                <a:ea typeface="UD デジタル 教科書体 N-R" panose="02020400000000000000" pitchFamily="17" charset="-128"/>
              </a:rPr>
              <a:t>なった</a:t>
            </a: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とき。</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lvl="0">
              <a:lnSpc>
                <a:spcPct val="150000"/>
              </a:lnSpc>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・嬉しい気持ちになったとき。</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lvl="0">
              <a:lnSpc>
                <a:spcPct val="150000"/>
              </a:lnSpc>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・つらい出来事があったとき。</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lvl="0">
              <a:lnSpc>
                <a:spcPct val="150000"/>
              </a:lnSpc>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2800" dirty="0" smtClean="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p:txBody>
      </p:sp>
      <p:pic>
        <p:nvPicPr>
          <p:cNvPr id="1026" name="Picture 2" descr="https://3.bp.blogspot.com/-83k9cHylnKE/WXwAG2D5_pI/AAAAAAABFs0/LDCPbkeWnooQ6eIIcqVBobuW86tzaxOZACLcBGAs/s800/businessman_ques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056" y="4459528"/>
            <a:ext cx="1651000" cy="2169979"/>
          </a:xfrm>
          <a:prstGeom prst="rect">
            <a:avLst/>
          </a:prstGeom>
          <a:noFill/>
          <a:extLst>
            <a:ext uri="{909E8E84-426E-40DD-AFC4-6F175D3DCCD1}">
              <a14:hiddenFill xmlns:a14="http://schemas.microsoft.com/office/drawing/2010/main">
                <a:solidFill>
                  <a:srgbClr val="FFFFFF"/>
                </a:solidFill>
              </a14:hiddenFill>
            </a:ext>
          </a:extLst>
        </p:spPr>
      </p:pic>
      <p:sp>
        <p:nvSpPr>
          <p:cNvPr id="10"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40424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90599" y="869301"/>
            <a:ext cx="9156795"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３</a:t>
            </a:r>
            <a:r>
              <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道徳教育の要となる道徳科とは</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7" name="Picture 2" descr="白い扇子イラストのフリー素材｜イラストイメージ">
            <a:extLst>
              <a:ext uri="{FF2B5EF4-FFF2-40B4-BE49-F238E27FC236}">
                <a16:creationId xmlns:a16="http://schemas.microsoft.com/office/drawing/2014/main" id="{018CFAF1-B2C5-419D-B5FF-A8B40765A7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3" t="23729" r="2253" b="22109"/>
          <a:stretch/>
        </p:blipFill>
        <p:spPr bwMode="auto">
          <a:xfrm>
            <a:off x="539105" y="1612530"/>
            <a:ext cx="8459782" cy="4843899"/>
          </a:xfrm>
          <a:prstGeom prst="rect">
            <a:avLst/>
          </a:prstGeom>
          <a:solidFill>
            <a:srgbClr val="CCFF99"/>
          </a:solidFill>
          <a:extLst/>
        </p:spPr>
      </p:pic>
      <p:pic>
        <p:nvPicPr>
          <p:cNvPr id="16"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666039" y="5399039"/>
            <a:ext cx="1173478" cy="1188332"/>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角を丸めた四角形 4">
            <a:extLst>
              <a:ext uri="{FF2B5EF4-FFF2-40B4-BE49-F238E27FC236}">
                <a16:creationId xmlns:a16="http://schemas.microsoft.com/office/drawing/2014/main" id="{F27BD53B-6B46-459A-8D54-228542D8EC43}"/>
              </a:ext>
            </a:extLst>
          </p:cNvPr>
          <p:cNvSpPr/>
          <p:nvPr/>
        </p:nvSpPr>
        <p:spPr>
          <a:xfrm>
            <a:off x="521295" y="5628624"/>
            <a:ext cx="3036852" cy="867113"/>
          </a:xfrm>
          <a:prstGeom prst="wedgeRoundRectCallout">
            <a:avLst>
              <a:gd name="adj1" fmla="val 85448"/>
              <a:gd name="adj2" fmla="val -30894"/>
              <a:gd name="adj3" fmla="val 16667"/>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要：道徳科</a:t>
            </a:r>
          </a:p>
        </p:txBody>
      </p:sp>
      <p:sp>
        <p:nvSpPr>
          <p:cNvPr id="11" name="テキスト ボックス 10">
            <a:extLst>
              <a:ext uri="{FF2B5EF4-FFF2-40B4-BE49-F238E27FC236}">
                <a16:creationId xmlns:a16="http://schemas.microsoft.com/office/drawing/2014/main" id="{CA3363C4-B1E1-4653-B65F-ECBB051438F6}"/>
              </a:ext>
            </a:extLst>
          </p:cNvPr>
          <p:cNvSpPr txBox="1"/>
          <p:nvPr/>
        </p:nvSpPr>
        <p:spPr>
          <a:xfrm>
            <a:off x="6349815" y="2856552"/>
            <a:ext cx="1159292" cy="1887696"/>
          </a:xfrm>
          <a:prstGeom prst="rect">
            <a:avLst/>
          </a:prstGeom>
          <a:solidFill>
            <a:srgbClr val="CCFF99"/>
          </a:solidFill>
          <a:ln>
            <a:solidFill>
              <a:schemeClr val="tx1"/>
            </a:solidFill>
          </a:ln>
        </p:spPr>
        <p:txBody>
          <a:bodyPr vert="eaVert" wrap="square" rtlCol="0">
            <a:spAutoFit/>
          </a:bodyPr>
          <a:lstStyle/>
          <a:p>
            <a:pPr marL="0" marR="0" lvl="0" indent="0" defTabSz="914400" rtl="0" eaLnBrk="1" fontAlgn="auto" latinLnBrk="0" hangingPunct="1">
              <a:lnSpc>
                <a:spcPts val="38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総合的</a:t>
            </a: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な</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defTabSz="914400" rtl="0" eaLnBrk="1" fontAlgn="auto" latinLnBrk="0" hangingPunct="1">
              <a:lnSpc>
                <a:spcPts val="38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学習</a:t>
            </a: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の時間</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2" name="テキスト ボックス 11">
            <a:extLst>
              <a:ext uri="{FF2B5EF4-FFF2-40B4-BE49-F238E27FC236}">
                <a16:creationId xmlns:a16="http://schemas.microsoft.com/office/drawing/2014/main" id="{AAFA06F9-773C-4402-A941-C521F18DF1AB}"/>
              </a:ext>
            </a:extLst>
          </p:cNvPr>
          <p:cNvSpPr txBox="1"/>
          <p:nvPr/>
        </p:nvSpPr>
        <p:spPr>
          <a:xfrm>
            <a:off x="5128889" y="2524816"/>
            <a:ext cx="768120" cy="2022861"/>
          </a:xfrm>
          <a:prstGeom prst="rect">
            <a:avLst/>
          </a:prstGeom>
          <a:solidFill>
            <a:srgbClr val="CCFF99"/>
          </a:solidFill>
          <a:ln>
            <a:solidFill>
              <a:schemeClr val="tx1"/>
            </a:solidFill>
          </a:ln>
        </p:spPr>
        <p:txBody>
          <a:bodyPr wrap="square" rtlCol="0">
            <a:spAutoFit/>
          </a:bodyPr>
          <a:lstStyle/>
          <a:p>
            <a:pPr marL="0" marR="0" lvl="0" indent="0" algn="ctr" defTabSz="914400" rtl="0" eaLnBrk="1" fontAlgn="auto" latinLnBrk="0" hangingPunct="1">
              <a:lnSpc>
                <a:spcPts val="38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特別活動</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3" name="テキスト ボックス 12">
            <a:extLst>
              <a:ext uri="{FF2B5EF4-FFF2-40B4-BE49-F238E27FC236}">
                <a16:creationId xmlns:a16="http://schemas.microsoft.com/office/drawing/2014/main" id="{CDA8E99C-38F8-4511-908B-365C16D04F09}"/>
              </a:ext>
            </a:extLst>
          </p:cNvPr>
          <p:cNvSpPr txBox="1"/>
          <p:nvPr/>
        </p:nvSpPr>
        <p:spPr>
          <a:xfrm>
            <a:off x="3558147" y="2524816"/>
            <a:ext cx="768120" cy="2031325"/>
          </a:xfrm>
          <a:prstGeom prst="rect">
            <a:avLst/>
          </a:prstGeom>
          <a:solidFill>
            <a:srgbClr val="CCFF99"/>
          </a:solidFill>
          <a:ln>
            <a:solidFill>
              <a:schemeClr val="tx1"/>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各教</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科</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5" name="テキスト ボックス 14">
            <a:extLst>
              <a:ext uri="{FF2B5EF4-FFF2-40B4-BE49-F238E27FC236}">
                <a16:creationId xmlns:a16="http://schemas.microsoft.com/office/drawing/2014/main" id="{8F11DBBC-6D31-4E72-A998-05EE9C120D69}"/>
              </a:ext>
            </a:extLst>
          </p:cNvPr>
          <p:cNvSpPr txBox="1"/>
          <p:nvPr/>
        </p:nvSpPr>
        <p:spPr>
          <a:xfrm>
            <a:off x="2154613" y="2779608"/>
            <a:ext cx="768120" cy="2041585"/>
          </a:xfrm>
          <a:prstGeom prst="rect">
            <a:avLst/>
          </a:prstGeom>
          <a:solidFill>
            <a:srgbClr val="CCFF99"/>
          </a:solidFill>
          <a:ln>
            <a:solidFill>
              <a:schemeClr val="tx1"/>
            </a:solidFill>
          </a:ln>
        </p:spPr>
        <p:txBody>
          <a:bodyPr wrap="square" rtlCol="0">
            <a:spAutoFit/>
          </a:bodyPr>
          <a:lstStyle/>
          <a:p>
            <a:pPr marL="0" marR="0" lvl="0" indent="0" algn="ctr" defTabSz="914400" rtl="0" eaLnBrk="1" fontAlgn="auto" latinLnBrk="0" hangingPunct="1">
              <a:lnSpc>
                <a:spcPts val="38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学校行事</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3" name="正方形/長方形 2"/>
          <p:cNvSpPr/>
          <p:nvPr/>
        </p:nvSpPr>
        <p:spPr>
          <a:xfrm>
            <a:off x="-222141" y="2030806"/>
            <a:ext cx="9903735" cy="5426883"/>
          </a:xfrm>
          <a:prstGeom prst="rect">
            <a:avLst/>
          </a:prstGeom>
          <a:noFill/>
          <a:ln>
            <a:gradFill>
              <a:gsLst>
                <a:gs pos="0">
                  <a:schemeClr val="accent1">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lIns="91440" tIns="45720" rIns="91440" bIns="45720">
            <a:prstTxWarp prst="textArchUp">
              <a:avLst>
                <a:gd name="adj" fmla="val 10525830"/>
              </a:avLst>
            </a:prstTxWarp>
            <a:spAutoFit/>
          </a:bodyPr>
          <a:lstStyle/>
          <a:p>
            <a:pPr algn="ctr"/>
            <a:r>
              <a:rPr lang="ja-JP" altLang="en-US" sz="4400" dirty="0" smtClean="0">
                <a:ln w="0"/>
                <a:solidFill>
                  <a:srgbClr val="00B050"/>
                </a:solidFill>
                <a:effectLst>
                  <a:outerShdw blurRad="38100" dist="19050" dir="2700000" algn="tl" rotWithShape="0">
                    <a:schemeClr val="dk1">
                      <a:alpha val="40000"/>
                    </a:schemeClr>
                  </a:outerShdw>
                </a:effectLst>
              </a:rPr>
              <a:t>全教育活動を通じて行う：道徳教育</a:t>
            </a:r>
            <a:endParaRPr lang="ja-JP" altLang="en-US" sz="4400" dirty="0">
              <a:ln w="0"/>
              <a:solidFill>
                <a:srgbClr val="00B050"/>
              </a:solidFill>
              <a:effectLst>
                <a:outerShdw blurRad="38100" dist="19050" dir="2700000" algn="tl" rotWithShape="0">
                  <a:schemeClr val="dk1">
                    <a:alpha val="40000"/>
                  </a:schemeClr>
                </a:outerShdw>
              </a:effectLst>
            </a:endParaRPr>
          </a:p>
        </p:txBody>
      </p:sp>
      <p:sp>
        <p:nvSpPr>
          <p:cNvPr id="14"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57872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25833" y="736111"/>
            <a:ext cx="9018167"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４．　道徳科と教科との違い</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594594" y="4841895"/>
            <a:ext cx="1015350" cy="1028202"/>
          </a:xfrm>
          <a:prstGeom prst="rect">
            <a:avLst/>
          </a:prstGeom>
          <a:noFill/>
          <a:extLst>
            <a:ext uri="{909E8E84-426E-40DD-AFC4-6F175D3DCCD1}">
              <a14:hiddenFill xmlns:a14="http://schemas.microsoft.com/office/drawing/2010/main">
                <a:solidFill>
                  <a:srgbClr val="FFFFFF"/>
                </a:solidFill>
              </a14:hiddenFill>
            </a:ext>
          </a:extLst>
        </p:spPr>
      </p:pic>
      <p:sp>
        <p:nvSpPr>
          <p:cNvPr id="34" name="角丸四角形 33"/>
          <p:cNvSpPr/>
          <p:nvPr/>
        </p:nvSpPr>
        <p:spPr>
          <a:xfrm>
            <a:off x="276466" y="1506819"/>
            <a:ext cx="3998595" cy="60972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教科：　到達点</a:t>
            </a:r>
            <a:endParaRPr kumimoji="1" lang="ja-JP" altLang="en-US" sz="2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5" name="上矢印 44"/>
          <p:cNvSpPr/>
          <p:nvPr/>
        </p:nvSpPr>
        <p:spPr>
          <a:xfrm>
            <a:off x="3372514" y="2379315"/>
            <a:ext cx="505199" cy="2013206"/>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上矢印 45"/>
          <p:cNvSpPr/>
          <p:nvPr/>
        </p:nvSpPr>
        <p:spPr>
          <a:xfrm>
            <a:off x="2008824" y="3510515"/>
            <a:ext cx="505199" cy="882005"/>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上矢印 46"/>
          <p:cNvSpPr/>
          <p:nvPr/>
        </p:nvSpPr>
        <p:spPr>
          <a:xfrm>
            <a:off x="641439" y="2912726"/>
            <a:ext cx="505199" cy="1479794"/>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星 5 47"/>
          <p:cNvSpPr/>
          <p:nvPr/>
        </p:nvSpPr>
        <p:spPr>
          <a:xfrm>
            <a:off x="688885" y="2574047"/>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星 5 48"/>
          <p:cNvSpPr/>
          <p:nvPr/>
        </p:nvSpPr>
        <p:spPr>
          <a:xfrm>
            <a:off x="3400944" y="2047188"/>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星 5 49"/>
          <p:cNvSpPr/>
          <p:nvPr/>
        </p:nvSpPr>
        <p:spPr>
          <a:xfrm>
            <a:off x="2059251" y="3169224"/>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4" name="角丸四角形 63"/>
          <p:cNvSpPr/>
          <p:nvPr/>
        </p:nvSpPr>
        <p:spPr>
          <a:xfrm>
            <a:off x="4790325" y="1528954"/>
            <a:ext cx="3998595" cy="609720"/>
          </a:xfrm>
          <a:prstGeom prst="round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道徳科の授業のねらい</a:t>
            </a:r>
            <a:endPar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65" name="上矢印 64"/>
          <p:cNvSpPr/>
          <p:nvPr/>
        </p:nvSpPr>
        <p:spPr>
          <a:xfrm>
            <a:off x="7925772" y="2410575"/>
            <a:ext cx="505199" cy="2175655"/>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上矢印 65"/>
          <p:cNvSpPr/>
          <p:nvPr/>
        </p:nvSpPr>
        <p:spPr>
          <a:xfrm>
            <a:off x="6528757" y="3163884"/>
            <a:ext cx="505199" cy="1116705"/>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上矢印 66"/>
          <p:cNvSpPr/>
          <p:nvPr/>
        </p:nvSpPr>
        <p:spPr>
          <a:xfrm>
            <a:off x="5208384" y="2695075"/>
            <a:ext cx="505199" cy="1036766"/>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右中かっこ 67"/>
          <p:cNvSpPr/>
          <p:nvPr/>
        </p:nvSpPr>
        <p:spPr>
          <a:xfrm>
            <a:off x="5732571" y="2695075"/>
            <a:ext cx="357331" cy="1036766"/>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9" name="右中かっこ 68"/>
          <p:cNvSpPr/>
          <p:nvPr/>
        </p:nvSpPr>
        <p:spPr>
          <a:xfrm>
            <a:off x="7028452" y="3163884"/>
            <a:ext cx="406646" cy="1116705"/>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0" name="右中かっこ 69"/>
          <p:cNvSpPr/>
          <p:nvPr/>
        </p:nvSpPr>
        <p:spPr>
          <a:xfrm>
            <a:off x="8430970" y="2410575"/>
            <a:ext cx="357949" cy="2188023"/>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3" name="グループ化 2"/>
          <p:cNvGrpSpPr/>
          <p:nvPr/>
        </p:nvGrpSpPr>
        <p:grpSpPr>
          <a:xfrm>
            <a:off x="262694" y="4649472"/>
            <a:ext cx="8526225" cy="1705056"/>
            <a:chOff x="262694" y="4487197"/>
            <a:chExt cx="8526225" cy="1500570"/>
          </a:xfrm>
        </p:grpSpPr>
        <p:pic>
          <p:nvPicPr>
            <p:cNvPr id="37" name="図 36"/>
            <p:cNvPicPr>
              <a:picLocks noChangeAspect="1"/>
            </p:cNvPicPr>
            <p:nvPr/>
          </p:nvPicPr>
          <p:blipFill>
            <a:blip r:embed="rId4"/>
            <a:stretch>
              <a:fillRect/>
            </a:stretch>
          </p:blipFill>
          <p:spPr>
            <a:xfrm>
              <a:off x="1630055" y="4536403"/>
              <a:ext cx="1260243" cy="1411864"/>
            </a:xfrm>
            <a:prstGeom prst="rect">
              <a:avLst/>
            </a:prstGeom>
          </p:spPr>
        </p:pic>
        <p:pic>
          <p:nvPicPr>
            <p:cNvPr id="38" name="図 37"/>
            <p:cNvPicPr>
              <a:picLocks noChangeAspect="1"/>
            </p:cNvPicPr>
            <p:nvPr/>
          </p:nvPicPr>
          <p:blipFill rotWithShape="1">
            <a:blip r:embed="rId5"/>
            <a:srcRect b="2407"/>
            <a:stretch/>
          </p:blipFill>
          <p:spPr>
            <a:xfrm>
              <a:off x="262694" y="4487197"/>
              <a:ext cx="1262688" cy="1461069"/>
            </a:xfrm>
            <a:prstGeom prst="rect">
              <a:avLst/>
            </a:prstGeom>
          </p:spPr>
        </p:pic>
        <p:pic>
          <p:nvPicPr>
            <p:cNvPr id="39" name="図 38"/>
            <p:cNvPicPr>
              <a:picLocks noChangeAspect="1"/>
            </p:cNvPicPr>
            <p:nvPr/>
          </p:nvPicPr>
          <p:blipFill>
            <a:blip r:embed="rId6"/>
            <a:stretch>
              <a:fillRect/>
            </a:stretch>
          </p:blipFill>
          <p:spPr>
            <a:xfrm>
              <a:off x="2988938" y="4620725"/>
              <a:ext cx="1272350" cy="1327542"/>
            </a:xfrm>
            <a:prstGeom prst="rect">
              <a:avLst/>
            </a:prstGeom>
          </p:spPr>
        </p:pic>
        <p:pic>
          <p:nvPicPr>
            <p:cNvPr id="61" name="図 60"/>
            <p:cNvPicPr>
              <a:picLocks noChangeAspect="1"/>
            </p:cNvPicPr>
            <p:nvPr/>
          </p:nvPicPr>
          <p:blipFill rotWithShape="1">
            <a:blip r:embed="rId5"/>
            <a:srcRect b="2407"/>
            <a:stretch/>
          </p:blipFill>
          <p:spPr>
            <a:xfrm>
              <a:off x="4790325" y="4525606"/>
              <a:ext cx="1262688" cy="1461069"/>
            </a:xfrm>
            <a:prstGeom prst="rect">
              <a:avLst/>
            </a:prstGeom>
          </p:spPr>
        </p:pic>
        <p:pic>
          <p:nvPicPr>
            <p:cNvPr id="62" name="図 61"/>
            <p:cNvPicPr>
              <a:picLocks noChangeAspect="1"/>
            </p:cNvPicPr>
            <p:nvPr/>
          </p:nvPicPr>
          <p:blipFill>
            <a:blip r:embed="rId6"/>
            <a:stretch>
              <a:fillRect/>
            </a:stretch>
          </p:blipFill>
          <p:spPr>
            <a:xfrm>
              <a:off x="7516569" y="4659134"/>
              <a:ext cx="1272350" cy="1327542"/>
            </a:xfrm>
            <a:prstGeom prst="rect">
              <a:avLst/>
            </a:prstGeom>
          </p:spPr>
        </p:pic>
        <p:pic>
          <p:nvPicPr>
            <p:cNvPr id="71" name="図 70"/>
            <p:cNvPicPr>
              <a:picLocks noChangeAspect="1"/>
            </p:cNvPicPr>
            <p:nvPr/>
          </p:nvPicPr>
          <p:blipFill>
            <a:blip r:embed="rId4"/>
            <a:stretch>
              <a:fillRect/>
            </a:stretch>
          </p:blipFill>
          <p:spPr>
            <a:xfrm>
              <a:off x="6161315" y="4575903"/>
              <a:ext cx="1260243" cy="1411864"/>
            </a:xfrm>
            <a:prstGeom prst="rect">
              <a:avLst/>
            </a:prstGeom>
          </p:spPr>
        </p:pic>
      </p:grpSp>
      <p:sp>
        <p:nvSpPr>
          <p:cNvPr id="27"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936264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UD デジタル 教科書体 NP-R"/>
        <a:ea typeface="UD デジタル 教科書体 NP-R"/>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4301</TotalTime>
  <Words>3849</Words>
  <Application>Microsoft Office PowerPoint</Application>
  <PresentationFormat>画面に合わせる (4:3)</PresentationFormat>
  <Paragraphs>322</Paragraphs>
  <Slides>18</Slides>
  <Notes>16</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18</vt:i4>
      </vt:variant>
    </vt:vector>
  </HeadingPairs>
  <TitlesOfParts>
    <vt:vector size="34" baseType="lpstr">
      <vt:lpstr>BIZ UDPゴシック</vt:lpstr>
      <vt:lpstr>HG丸ｺﾞｼｯｸM-PRO</vt:lpstr>
      <vt:lpstr>ＭＳ Ｐゴシック</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游明朝</vt:lpstr>
      <vt:lpstr>Arial</vt:lpstr>
      <vt:lpstr>Calibri</vt:lpstr>
      <vt:lpstr>Times New Roman</vt:lpstr>
      <vt:lpstr>1_blank</vt:lpstr>
      <vt:lpstr>【著作権に関する留意点①】 「子どもの学びの姿」に照らして考える 道徳科研修プログラム 　研修資料の活用方法について</vt:lpstr>
      <vt:lpstr>【著作権に関する留意点②】 「子どもの学びの姿」に照らして考える 道徳科研修プログラム 　研修資料の活用方法について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平野　雅子</dc:creator>
  <cp:lastModifiedBy>平野　雅子</cp:lastModifiedBy>
  <cp:revision>351</cp:revision>
  <cp:lastPrinted>2023-03-16T02:51:18Z</cp:lastPrinted>
  <dcterms:created xsi:type="dcterms:W3CDTF">2023-01-22T23:34:42Z</dcterms:created>
  <dcterms:modified xsi:type="dcterms:W3CDTF">2023-03-16T02:53:49Z</dcterms:modified>
</cp:coreProperties>
</file>